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svg" ContentType="image/svg+xml"/>
  <Default Extension="wmf" ContentType="image/x-wmf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drawings/drawing5.xml" ContentType="application/vnd.openxmlformats-officedocument.drawing+xml"/>
  <Override PartName="/xl/drawings/drawing6.xml" ContentType="application/vnd.openxmlformats-officedocument.drawing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4026"/>
  <workbookPr codeName="ThisWorkbook" defaultThemeVersion="166925"/>
  <mc:AlternateContent xmlns:mc="http://schemas.openxmlformats.org/markup-compatibility/2006">
    <mc:Choice Requires="x15">
      <x15ac:absPath xmlns:x15ac="http://schemas.microsoft.com/office/spreadsheetml/2010/11/ac" url="https://moneyboxfinancial.sharepoint.com/sites/Internal/Documents/Tools/Moneydocs - V1/"/>
    </mc:Choice>
  </mc:AlternateContent>
  <xr:revisionPtr revIDLastSave="59" documentId="13_ncr:1_{513B202A-A6BF-4A1C-A34B-FEB6A1C22AF8}" xr6:coauthVersionLast="47" xr6:coauthVersionMax="47" xr10:uidLastSave="{58C1211E-7D4D-4E19-ACBE-715FE780DE2C}"/>
  <bookViews>
    <workbookView xWindow="-108" yWindow="-108" windowWidth="23256" windowHeight="12576" tabRatio="723" xr2:uid="{674D1441-409D-A64B-86B3-4F7E62A21D90}"/>
  </bookViews>
  <sheets>
    <sheet name="Introduction" sheetId="2" r:id="rId1"/>
    <sheet name="Basics" sheetId="3" r:id="rId2"/>
    <sheet name="Investments" sheetId="4" r:id="rId3"/>
    <sheet name="Pensions" sheetId="9" r:id="rId4"/>
    <sheet name="Property, loans, life assurance" sheetId="10" r:id="rId5"/>
    <sheet name="Will and inheritance" sheetId="8" r:id="rId6"/>
  </sheets>
  <definedNames>
    <definedName name="_xlnm.Print_Area" localSheetId="1">Basics!$A$1:$E$54</definedName>
    <definedName name="_xlnm.Print_Area" localSheetId="0">Introduction!$A$1:$E$48</definedName>
    <definedName name="_xlnm.Print_Area" localSheetId="2">Investments!$A$1:$G$48</definedName>
    <definedName name="_xlnm.Print_Area" localSheetId="3">Pensions!$A$1:$G$42</definedName>
    <definedName name="_xlnm.Print_Area" localSheetId="4">'Property, loans, life assurance'!$A$1:$G$51</definedName>
    <definedName name="_xlnm.Print_Area" localSheetId="5">'Will and inheritance'!$A$1:$E$43</definedName>
  </definedName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</xcalcf:calcFeatures>
    </ext>
  </extLst>
</workbook>
</file>

<file path=xl/calcChain.xml><?xml version="1.0" encoding="utf-8"?>
<calcChain xmlns="http://schemas.openxmlformats.org/spreadsheetml/2006/main">
  <c r="F34" i="10" l="1"/>
  <c r="C46" i="3"/>
  <c r="C45" i="3"/>
  <c r="C44" i="3"/>
  <c r="C43" i="3"/>
  <c r="F15" i="10"/>
  <c r="D37" i="3"/>
  <c r="F18" i="9"/>
  <c r="F31" i="4"/>
  <c r="C47" i="3" l="1"/>
</calcChain>
</file>

<file path=xl/sharedStrings.xml><?xml version="1.0" encoding="utf-8"?>
<sst xmlns="http://schemas.openxmlformats.org/spreadsheetml/2006/main" count="238" uniqueCount="171">
  <si>
    <t>Introduction</t>
  </si>
  <si>
    <t>to make it easier for you to run your financial life, and also to communicate it to others when they need to know.</t>
  </si>
  <si>
    <t>3. Think about sharing it with your next of kin or someone you trust, or letting them know it exists and where they can find it.</t>
  </si>
  <si>
    <t>About Moneycube</t>
  </si>
  <si>
    <t xml:space="preserve">We help people to take control of their investments and pensions through better use of technology, transparent pricing, and </t>
  </si>
  <si>
    <t>Moneycube is a leading provider of investment and pensions advice in Ireland.</t>
  </si>
  <si>
    <t xml:space="preserve">straight talking about money.  Moneycube is authorised by the Central Bank of Ireland. </t>
  </si>
  <si>
    <t>Disclaimer</t>
  </si>
  <si>
    <t>Nothing in this guide constitutes financial advice.</t>
  </si>
  <si>
    <t xml:space="preserve">The information and opinions contained in this document are derived from public and private sources which we believe </t>
  </si>
  <si>
    <t>to be reliable and accurate but which, without further investigation, cannot be warranted as to their accuracy, completeness</t>
  </si>
  <si>
    <t xml:space="preserve"> or correctness. This information is supplied on the condition that Moneybox Financial Ltd, trading as Moneycube </t>
  </si>
  <si>
    <t xml:space="preserve">(“Moneycube”), and any director or employee of Moneycube, are not liable for any error or inaccuracy contained herein, </t>
  </si>
  <si>
    <t xml:space="preserve">whether negligently caused or otherwise, or for loss or damage suffered by any person due to such error, omission or </t>
  </si>
  <si>
    <t>inaccuracy as a result of such supply.</t>
  </si>
  <si>
    <t>Version history</t>
  </si>
  <si>
    <t>Name</t>
  </si>
  <si>
    <t>Address</t>
  </si>
  <si>
    <t>Email</t>
  </si>
  <si>
    <t xml:space="preserve">Find out more and get in touch at moneycube.ie or call 01 699 1110. </t>
  </si>
  <si>
    <t>Basics</t>
  </si>
  <si>
    <t>Date of birth</t>
  </si>
  <si>
    <t>PPS number</t>
  </si>
  <si>
    <t>Personal details</t>
  </si>
  <si>
    <t>Key contacts</t>
  </si>
  <si>
    <t>Credit card 1</t>
  </si>
  <si>
    <t>Credit card 2</t>
  </si>
  <si>
    <t>Credit card 3</t>
  </si>
  <si>
    <t>Day-to-day finances</t>
  </si>
  <si>
    <t>Accountant</t>
  </si>
  <si>
    <t>Doctor</t>
  </si>
  <si>
    <t>Solicitor</t>
  </si>
  <si>
    <t>Financial advisor</t>
  </si>
  <si>
    <t>Moneycube</t>
  </si>
  <si>
    <r>
      <t xml:space="preserve">Tel 01 699 1110/ </t>
    </r>
    <r>
      <rPr>
        <sz val="12"/>
        <color rgb="FF49A247"/>
        <rFont val="Bariol"/>
        <family val="2"/>
      </rPr>
      <t>hello@moneycube.ie</t>
    </r>
  </si>
  <si>
    <t>Others</t>
  </si>
  <si>
    <t>Investments</t>
  </si>
  <si>
    <t>Employer</t>
  </si>
  <si>
    <t>Important documents</t>
  </si>
  <si>
    <t>Birth certificate</t>
  </si>
  <si>
    <t>Marriage certificate</t>
  </si>
  <si>
    <t>Passport</t>
  </si>
  <si>
    <t>Provider</t>
  </si>
  <si>
    <t>Account number</t>
  </si>
  <si>
    <t>Contact details</t>
  </si>
  <si>
    <t>1. Download a copy and fill out all the sections that are relevant to you.  The grey boxes are for completion, and you can add</t>
  </si>
  <si>
    <t>Life assurance policies hed</t>
  </si>
  <si>
    <t>Life assurance</t>
  </si>
  <si>
    <t>Income protection</t>
  </si>
  <si>
    <t>Mortgage protection</t>
  </si>
  <si>
    <t>Benefits</t>
  </si>
  <si>
    <t xml:space="preserve">Moneycube tip: it's a good idea to review your life assurance from time-to-time, </t>
  </si>
  <si>
    <t xml:space="preserve">eg after a change in job or family life. </t>
  </si>
  <si>
    <t>Action: I'd like to discuss life assurance</t>
  </si>
  <si>
    <t>Critical illness</t>
  </si>
  <si>
    <t>A smart person</t>
  </si>
  <si>
    <t>Pensions</t>
  </si>
  <si>
    <t>Account 1</t>
  </si>
  <si>
    <t>Account 2</t>
  </si>
  <si>
    <t>Account 3</t>
  </si>
  <si>
    <t>Account 4</t>
  </si>
  <si>
    <t>Account 5</t>
  </si>
  <si>
    <t>Investment fund and share accounts</t>
  </si>
  <si>
    <t>Action: I'd like to explore investments</t>
  </si>
  <si>
    <t>Moneycube tip: are your investments in good shape? What was right for you three</t>
  </si>
  <si>
    <t>years ago may be different now.</t>
  </si>
  <si>
    <t>Pensions from current and former jobs</t>
  </si>
  <si>
    <t>Current pension</t>
  </si>
  <si>
    <t>Old pension 1</t>
  </si>
  <si>
    <t>Old pension 2</t>
  </si>
  <si>
    <t>Old pension 3</t>
  </si>
  <si>
    <t>Old pension 4</t>
  </si>
  <si>
    <t>Old pension 5</t>
  </si>
  <si>
    <t>Value</t>
  </si>
  <si>
    <t>Fund choice</t>
  </si>
  <si>
    <t>Moneycube tip: consolidating your pensions with a single advisor could improve</t>
  </si>
  <si>
    <t>Action: Review my pension situation</t>
  </si>
  <si>
    <t xml:space="preserve">investment choice, control, and cost. </t>
  </si>
  <si>
    <t>Current account 1</t>
  </si>
  <si>
    <t>Current account 2</t>
  </si>
  <si>
    <t>Current account 3</t>
  </si>
  <si>
    <t>Moneycube tip: don't forget credit union and online accounts</t>
  </si>
  <si>
    <t>Principal private residence</t>
  </si>
  <si>
    <t>Property and loans</t>
  </si>
  <si>
    <t>Ownership</t>
  </si>
  <si>
    <t>I last updated this page:</t>
  </si>
  <si>
    <t>[enter date]</t>
  </si>
  <si>
    <t>Contents</t>
  </si>
  <si>
    <t>Mortgage 1</t>
  </si>
  <si>
    <t>Property</t>
  </si>
  <si>
    <t>Loan outstanding</t>
  </si>
  <si>
    <t>Mortgage 2</t>
  </si>
  <si>
    <t>Mortgage 3</t>
  </si>
  <si>
    <t>Mortgages</t>
  </si>
  <si>
    <t>Loan 1</t>
  </si>
  <si>
    <t>Loan 2</t>
  </si>
  <si>
    <t>Loan 3</t>
  </si>
  <si>
    <t>Other personal loans</t>
  </si>
  <si>
    <t>Credit card debt</t>
  </si>
  <si>
    <t>Moneycube tip: credit card debt is typically very expensive; it's almost always worth</t>
  </si>
  <si>
    <t xml:space="preserve">paying off your credit card debt before starting to invest. </t>
  </si>
  <si>
    <t>Will details</t>
  </si>
  <si>
    <t>Gifts given in lifetime</t>
  </si>
  <si>
    <t>Gift 1</t>
  </si>
  <si>
    <t>Amount</t>
  </si>
  <si>
    <t>Recipient</t>
  </si>
  <si>
    <t>Gift 2</t>
  </si>
  <si>
    <t>Gift 3</t>
  </si>
  <si>
    <t>Gift 4</t>
  </si>
  <si>
    <t>Gift 5</t>
  </si>
  <si>
    <t>Gift 6</t>
  </si>
  <si>
    <t>Gift 7</t>
  </si>
  <si>
    <t>Gift 8</t>
  </si>
  <si>
    <t>Gift 9</t>
  </si>
  <si>
    <t>Gift 10</t>
  </si>
  <si>
    <t>My executors are:</t>
  </si>
  <si>
    <t>Where my will is stored</t>
  </si>
  <si>
    <t>My will is dated</t>
  </si>
  <si>
    <t>Executors contact details</t>
  </si>
  <si>
    <t>Action: I'd like to discuss inheritance tax</t>
  </si>
  <si>
    <t>Moneycube tip: you can take steps today to minimise the inheritance tax liability of</t>
  </si>
  <si>
    <t>your beneficiaries.</t>
  </si>
  <si>
    <t>Other (investments, holiday homes)</t>
  </si>
  <si>
    <t>Power of attorney</t>
  </si>
  <si>
    <t>Details of powers</t>
  </si>
  <si>
    <t>Attorneys</t>
  </si>
  <si>
    <t>Notification parties</t>
  </si>
  <si>
    <t>Names</t>
  </si>
  <si>
    <t>Solicitor who drew up the POA</t>
  </si>
  <si>
    <t>Date made</t>
  </si>
  <si>
    <t>Other details</t>
  </si>
  <si>
    <t>Total debt</t>
  </si>
  <si>
    <t>Funeral arrangements and preferences</t>
  </si>
  <si>
    <t>Use this section to state any instructions or wishes for your funeral</t>
  </si>
  <si>
    <t>1. Basics</t>
  </si>
  <si>
    <t>2. Investments</t>
  </si>
  <si>
    <t>3. Pensions</t>
  </si>
  <si>
    <t>4. Property, loans, and life assurance</t>
  </si>
  <si>
    <t>5. Wills and inheritance</t>
  </si>
  <si>
    <t>Back to contents</t>
  </si>
  <si>
    <t>Phone</t>
  </si>
  <si>
    <t>Other assets</t>
  </si>
  <si>
    <t>Asset 1</t>
  </si>
  <si>
    <t>Asset 2</t>
  </si>
  <si>
    <t>Asset 3</t>
  </si>
  <si>
    <t>Fund/ share choice</t>
  </si>
  <si>
    <t>Description of asset</t>
  </si>
  <si>
    <t>hello@moneycube.ie</t>
  </si>
  <si>
    <t>Total investment value</t>
  </si>
  <si>
    <t>Cash deposits, State Savings, Prize Bonds</t>
  </si>
  <si>
    <t xml:space="preserve">Moneycube tip: are you holding too much cash?  Many people in Ireland keep money </t>
  </si>
  <si>
    <t>in low- or no-interest cash accounts, missing opportunities for long-term growth.</t>
  </si>
  <si>
    <t>Total pension value</t>
  </si>
  <si>
    <t xml:space="preserve">or remove sections to tailor things for your own situation. </t>
  </si>
  <si>
    <t xml:space="preserve">2. To get the best of this, we recommend that you review it at least annually, and consider the need for updates, </t>
  </si>
  <si>
    <t xml:space="preserve">or new financial needs. </t>
  </si>
  <si>
    <t>Passport expiry date</t>
  </si>
  <si>
    <t>Action: remind me annually to update</t>
  </si>
  <si>
    <t>Action: join our monthly newsletter</t>
  </si>
  <si>
    <t>Storage location</t>
  </si>
  <si>
    <t>Summary of my financial position</t>
  </si>
  <si>
    <t>Total property value</t>
  </si>
  <si>
    <t>Mortgage - yes/ no</t>
  </si>
  <si>
    <t>Total</t>
  </si>
  <si>
    <t>Cash</t>
  </si>
  <si>
    <t xml:space="preserve">  Less debt</t>
  </si>
  <si>
    <t>Note: this should be a negative number</t>
  </si>
  <si>
    <t>Moneydocs</t>
  </si>
  <si>
    <t>Thanks for using Moneycube's Moneydocs.  It's a place for you to record your key financial information - both</t>
  </si>
  <si>
    <t>Using the Moneydocs is simple:</t>
  </si>
  <si>
    <t>We hope you find the Moneydocs useful!  Please share it others you think might find it useful, and send your feedback to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1">
    <numFmt numFmtId="164" formatCode="0.0"/>
  </numFmts>
  <fonts count="12" x14ac:knownFonts="1">
    <font>
      <sz val="12"/>
      <color theme="1"/>
      <name val="Bariol"/>
      <family val="2"/>
    </font>
    <font>
      <b/>
      <sz val="12"/>
      <color theme="1"/>
      <name val="Bariol"/>
      <family val="2"/>
    </font>
    <font>
      <b/>
      <sz val="16"/>
      <color theme="1"/>
      <name val="Bariol"/>
      <family val="2"/>
    </font>
    <font>
      <u/>
      <sz val="12"/>
      <color theme="10"/>
      <name val="Bariol"/>
      <family val="2"/>
    </font>
    <font>
      <u/>
      <sz val="12"/>
      <color rgb="FF49A247"/>
      <name val="Bariol"/>
      <family val="2"/>
    </font>
    <font>
      <sz val="12"/>
      <color rgb="FF49A247"/>
      <name val="Bariol"/>
      <family val="2"/>
    </font>
    <font>
      <i/>
      <sz val="12"/>
      <color theme="1"/>
      <name val="Bariol"/>
      <family val="2"/>
    </font>
    <font>
      <i/>
      <sz val="10"/>
      <color theme="1"/>
      <name val="Bariol"/>
      <family val="2"/>
    </font>
    <font>
      <i/>
      <sz val="12"/>
      <color rgb="FF49A247"/>
      <name val="Bariol"/>
      <family val="2"/>
    </font>
    <font>
      <i/>
      <sz val="12"/>
      <color theme="0"/>
      <name val="Bariol"/>
      <family val="2"/>
    </font>
    <font>
      <i/>
      <u/>
      <sz val="12"/>
      <color theme="0"/>
      <name val="Bariol"/>
      <family val="2"/>
    </font>
    <font>
      <sz val="10"/>
      <color theme="1"/>
      <name val="Bariol"/>
      <family val="2"/>
    </font>
  </fonts>
  <fills count="6">
    <fill>
      <patternFill patternType="none"/>
    </fill>
    <fill>
      <patternFill patternType="gray125"/>
    </fill>
    <fill>
      <patternFill patternType="solid">
        <fgColor theme="0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rgb="FF49A247"/>
        <bgColor indexed="64"/>
      </patternFill>
    </fill>
    <fill>
      <patternFill patternType="solid">
        <fgColor rgb="FF71BD43"/>
        <bgColor indexed="64"/>
      </patternFill>
    </fill>
  </fills>
  <borders count="2">
    <border>
      <left/>
      <right/>
      <top/>
      <bottom/>
      <diagonal/>
    </border>
    <border>
      <left/>
      <right/>
      <top style="thin">
        <color indexed="64"/>
      </top>
      <bottom style="double">
        <color indexed="64"/>
      </bottom>
      <diagonal/>
    </border>
  </borders>
  <cellStyleXfs count="2">
    <xf numFmtId="0" fontId="0" fillId="0" borderId="0"/>
    <xf numFmtId="0" fontId="3" fillId="0" borderId="0" applyNumberFormat="0" applyFill="0" applyBorder="0" applyAlignment="0" applyProtection="0"/>
  </cellStyleXfs>
  <cellXfs count="35">
    <xf numFmtId="0" fontId="0" fillId="0" borderId="0" xfId="0"/>
    <xf numFmtId="0" fontId="0" fillId="2" borderId="0" xfId="0" applyFill="1"/>
    <xf numFmtId="0" fontId="1" fillId="2" borderId="0" xfId="0" applyFont="1" applyFill="1"/>
    <xf numFmtId="0" fontId="2" fillId="2" borderId="0" xfId="0" applyFont="1" applyFill="1"/>
    <xf numFmtId="0" fontId="0" fillId="2" borderId="0" xfId="0" applyFont="1" applyFill="1"/>
    <xf numFmtId="0" fontId="6" fillId="2" borderId="0" xfId="0" applyFont="1" applyFill="1"/>
    <xf numFmtId="0" fontId="7" fillId="2" borderId="0" xfId="0" applyFont="1" applyFill="1"/>
    <xf numFmtId="0" fontId="8" fillId="2" borderId="0" xfId="0" applyFont="1" applyFill="1"/>
    <xf numFmtId="0" fontId="8" fillId="2" borderId="0" xfId="0" quotePrefix="1" applyFont="1" applyFill="1"/>
    <xf numFmtId="0" fontId="9" fillId="4" borderId="0" xfId="0" applyFont="1" applyFill="1"/>
    <xf numFmtId="0" fontId="10" fillId="4" borderId="0" xfId="1" applyFont="1" applyFill="1"/>
    <xf numFmtId="0" fontId="11" fillId="2" borderId="0" xfId="0" applyFont="1" applyFill="1"/>
    <xf numFmtId="0" fontId="6" fillId="4" borderId="0" xfId="0" applyFont="1" applyFill="1"/>
    <xf numFmtId="0" fontId="0" fillId="5" borderId="0" xfId="0" applyFill="1"/>
    <xf numFmtId="0" fontId="4" fillId="2" borderId="0" xfId="1" applyFont="1" applyFill="1" applyAlignment="1">
      <alignment horizontal="right"/>
    </xf>
    <xf numFmtId="0" fontId="1" fillId="2" borderId="1" xfId="0" applyFont="1" applyFill="1" applyBorder="1"/>
    <xf numFmtId="0" fontId="0" fillId="3" borderId="0" xfId="0" applyFill="1" applyProtection="1">
      <protection locked="0"/>
    </xf>
    <xf numFmtId="0" fontId="0" fillId="2" borderId="0" xfId="0" applyFill="1" applyProtection="1"/>
    <xf numFmtId="0" fontId="2" fillId="2" borderId="0" xfId="0" applyFont="1" applyFill="1" applyProtection="1"/>
    <xf numFmtId="0" fontId="0" fillId="0" borderId="0" xfId="0" applyProtection="1"/>
    <xf numFmtId="0" fontId="1" fillId="2" borderId="0" xfId="0" applyFont="1" applyFill="1" applyProtection="1"/>
    <xf numFmtId="0" fontId="10" fillId="4" borderId="0" xfId="1" applyFont="1" applyFill="1" applyProtection="1"/>
    <xf numFmtId="0" fontId="4" fillId="2" borderId="0" xfId="1" applyFont="1" applyFill="1" applyProtection="1"/>
    <xf numFmtId="0" fontId="0" fillId="2" borderId="0" xfId="0" applyFill="1" applyAlignment="1" applyProtection="1">
      <alignment vertical="top"/>
    </xf>
    <xf numFmtId="0" fontId="0" fillId="2" borderId="0" xfId="0" applyFill="1" applyAlignment="1" applyProtection="1">
      <alignment vertical="top" wrapText="1"/>
    </xf>
    <xf numFmtId="0" fontId="1" fillId="2" borderId="0" xfId="0" applyFont="1" applyFill="1" applyAlignment="1" applyProtection="1"/>
    <xf numFmtId="15" fontId="0" fillId="2" borderId="0" xfId="0" applyNumberFormat="1" applyFill="1" applyAlignment="1" applyProtection="1">
      <alignment horizontal="left"/>
    </xf>
    <xf numFmtId="164" fontId="0" fillId="2" borderId="0" xfId="0" applyNumberFormat="1" applyFill="1" applyAlignment="1" applyProtection="1">
      <alignment horizontal="left"/>
    </xf>
    <xf numFmtId="0" fontId="0" fillId="5" borderId="0" xfId="0" applyFill="1" applyProtection="1"/>
    <xf numFmtId="0" fontId="11" fillId="3" borderId="0" xfId="0" applyFont="1" applyFill="1" applyProtection="1">
      <protection locked="0"/>
    </xf>
    <xf numFmtId="15" fontId="0" fillId="3" borderId="0" xfId="0" applyNumberFormat="1" applyFill="1" applyProtection="1">
      <protection locked="0"/>
    </xf>
    <xf numFmtId="0" fontId="3" fillId="4" borderId="0" xfId="1" applyFill="1" applyProtection="1"/>
    <xf numFmtId="0" fontId="10" fillId="4" borderId="0" xfId="1" applyFont="1" applyFill="1" applyAlignment="1">
      <alignment horizontal="left"/>
    </xf>
    <xf numFmtId="0" fontId="0" fillId="3" borderId="0" xfId="0" applyFill="1" applyAlignment="1" applyProtection="1">
      <alignment horizontal="left"/>
      <protection locked="0"/>
    </xf>
    <xf numFmtId="0" fontId="0" fillId="3" borderId="0" xfId="0" applyFill="1" applyAlignment="1" applyProtection="1">
      <alignment horizontal="left" vertical="top" wrapText="1"/>
      <protection locked="0"/>
    </xf>
  </cellXfs>
  <cellStyles count="2">
    <cellStyle name="Hyperlink" xfId="1" builtinId="8"/>
    <cellStyle name="Normal" xfId="0" builtinId="0"/>
  </cellStyles>
  <dxfs count="2">
    <dxf>
      <font>
        <color rgb="FF9C0006"/>
      </font>
      <fill>
        <patternFill>
          <bgColor rgb="FFFFC7CE"/>
        </patternFill>
      </fill>
    </dxf>
    <dxf>
      <fill>
        <patternFill>
          <bgColor theme="0" tint="-0.14996795556505021"/>
        </patternFill>
      </fill>
    </dxf>
  </dxfs>
  <tableStyles count="0" defaultTableStyle="TableStyleMedium2" defaultPivotStyle="PivotStyleLight16"/>
  <colors>
    <mruColors>
      <color rgb="FF49A247"/>
      <color rgb="FF71BD43"/>
      <color rgb="FF50B152"/>
      <color rgb="FF4DAA46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customXml" Target="../customXml/item3.xml"/><Relationship Id="rId3" Type="http://schemas.openxmlformats.org/officeDocument/2006/relationships/worksheet" Target="worksheets/sheet3.xml"/><Relationship Id="rId7" Type="http://schemas.openxmlformats.org/officeDocument/2006/relationships/theme" Target="theme/theme1.xml"/><Relationship Id="rId12" Type="http://schemas.openxmlformats.org/officeDocument/2006/relationships/customXml" Target="../customXml/item2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customXml" Target="../customXml/item1.xml"/><Relationship Id="rId5" Type="http://schemas.openxmlformats.org/officeDocument/2006/relationships/worksheet" Target="worksheets/sheet5.xml"/><Relationship Id="rId10" Type="http://schemas.openxmlformats.org/officeDocument/2006/relationships/calcChain" Target="calcChain.xml"/><Relationship Id="rId4" Type="http://schemas.openxmlformats.org/officeDocument/2006/relationships/worksheet" Target="worksheets/sheet4.xml"/><Relationship Id="rId9" Type="http://schemas.openxmlformats.org/officeDocument/2006/relationships/sharedStrings" Target="sharedStrings.xml"/><Relationship Id="rId14" Type="http://schemas.openxmlformats.org/officeDocument/2006/relationships/customXml" Target="../customXml/item4.xml"/></Relationships>
</file>

<file path=xl/drawing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hyperlink" Target="http://www.moneycube.ie/" TargetMode="External"/></Relationships>
</file>

<file path=xl/drawing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hyperlink" Target="http://www.moneycube.ie/" TargetMode="External"/></Relationships>
</file>

<file path=xl/drawing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hyperlink" Target="http://www.moneycube.ie/" TargetMode="External"/></Relationships>
</file>

<file path=xl/drawings/_rels/drawing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image" Target="../media/image1.png"/></Relationships>
</file>

<file path=xl/drawing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hyperlink" Target="http://www.moneycube.ie/" TargetMode="External"/></Relationships>
</file>

<file path=xl/drawing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hyperlink" Target="http://www.moneycube.ie/" TargetMode="External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673719</xdr:colOff>
      <xdr:row>0</xdr:row>
      <xdr:rowOff>78984</xdr:rowOff>
    </xdr:from>
    <xdr:to>
      <xdr:col>3</xdr:col>
      <xdr:colOff>2509024</xdr:colOff>
      <xdr:row>8</xdr:row>
      <xdr:rowOff>83632</xdr:rowOff>
    </xdr:to>
    <xdr:pic>
      <xdr:nvPicPr>
        <xdr:cNvPr id="4" name="Graphic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4C61D712-A419-4E5E-91D0-D6EC7CB40859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  <a:ext uri="{96DAC541-7B7A-43D3-8B79-37D633B846F1}">
              <asvg:svgBlip xmlns:asvg="http://schemas.microsoft.com/office/drawing/2016/SVG/main" r:embed="rId3"/>
            </a:ext>
          </a:extLst>
        </a:blip>
        <a:srcRect l="15915" t="21818" r="18054"/>
        <a:stretch/>
      </xdr:blipFill>
      <xdr:spPr>
        <a:xfrm>
          <a:off x="6235390" y="78984"/>
          <a:ext cx="1835305" cy="1598343"/>
        </a:xfrm>
        <a:prstGeom prst="rect">
          <a:avLst/>
        </a:prstGeom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1479710</xdr:colOff>
      <xdr:row>1</xdr:row>
      <xdr:rowOff>141374</xdr:rowOff>
    </xdr:from>
    <xdr:to>
      <xdr:col>3</xdr:col>
      <xdr:colOff>2601312</xdr:colOff>
      <xdr:row>3</xdr:row>
      <xdr:rowOff>96345</xdr:rowOff>
    </xdr:to>
    <xdr:pic>
      <xdr:nvPicPr>
        <xdr:cNvPr id="4" name="Graphic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EF1B608D-9513-4802-B3C1-39B2826F18F4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  <a:ext uri="{96DAC541-7B7A-43D3-8B79-37D633B846F1}">
              <asvg:svgBlip xmlns:asvg="http://schemas.microsoft.com/office/drawing/2016/SVG/main" r:embed="rId3"/>
            </a:ext>
          </a:extLst>
        </a:blip>
        <a:srcRect l="15915" t="21818" r="18054"/>
        <a:stretch/>
      </xdr:blipFill>
      <xdr:spPr>
        <a:xfrm>
          <a:off x="7023917" y="334064"/>
          <a:ext cx="1121602" cy="970971"/>
        </a:xfrm>
        <a:prstGeom prst="rect">
          <a:avLst/>
        </a:prstGeom>
      </xdr:spPr>
    </xdr:pic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oneCell">
    <xdr:from>
      <xdr:col>5</xdr:col>
      <xdr:colOff>219764</xdr:colOff>
      <xdr:row>0</xdr:row>
      <xdr:rowOff>256763</xdr:rowOff>
    </xdr:from>
    <xdr:to>
      <xdr:col>5</xdr:col>
      <xdr:colOff>1300369</xdr:colOff>
      <xdr:row>3</xdr:row>
      <xdr:rowOff>171846</xdr:rowOff>
    </xdr:to>
    <xdr:pic>
      <xdr:nvPicPr>
        <xdr:cNvPr id="4" name="Graphic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140F3274-F7AA-4F13-91B4-B7C4729DFF94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  <a:ext uri="{96DAC541-7B7A-43D3-8B79-37D633B846F1}">
              <asvg:svgBlip xmlns:asvg="http://schemas.microsoft.com/office/drawing/2016/SVG/main" r:embed="rId3"/>
            </a:ext>
          </a:extLst>
        </a:blip>
        <a:srcRect l="15915" t="21818" r="18054"/>
        <a:stretch/>
      </xdr:blipFill>
      <xdr:spPr>
        <a:xfrm>
          <a:off x="7044634" y="256763"/>
          <a:ext cx="1080605" cy="958692"/>
        </a:xfrm>
        <a:prstGeom prst="rect">
          <a:avLst/>
        </a:prstGeom>
      </xdr:spPr>
    </xdr:pic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 editAs="oneCell">
    <xdr:from>
      <xdr:col>5</xdr:col>
      <xdr:colOff>199574</xdr:colOff>
      <xdr:row>0</xdr:row>
      <xdr:rowOff>317381</xdr:rowOff>
    </xdr:from>
    <xdr:to>
      <xdr:col>5</xdr:col>
      <xdr:colOff>1303867</xdr:colOff>
      <xdr:row>3</xdr:row>
      <xdr:rowOff>129195</xdr:rowOff>
    </xdr:to>
    <xdr:pic>
      <xdr:nvPicPr>
        <xdr:cNvPr id="3" name="Graphic 2">
          <a:extLst>
            <a:ext uri="{FF2B5EF4-FFF2-40B4-BE49-F238E27FC236}">
              <a16:creationId xmlns:a16="http://schemas.microsoft.com/office/drawing/2014/main" id="{A3747BA0-1FE1-4496-8F12-B47D579F4663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  <a:ext uri="{96DAC541-7B7A-43D3-8B79-37D633B846F1}">
              <asvg:svgBlip xmlns:asvg="http://schemas.microsoft.com/office/drawing/2016/SVG/main" r:embed="rId2"/>
            </a:ext>
          </a:extLst>
        </a:blip>
        <a:srcRect l="15915" t="21818" r="18054"/>
        <a:stretch/>
      </xdr:blipFill>
      <xdr:spPr>
        <a:xfrm>
          <a:off x="7032174" y="317381"/>
          <a:ext cx="1104293" cy="946347"/>
        </a:xfrm>
        <a:prstGeom prst="rect">
          <a:avLst/>
        </a:prstGeom>
      </xdr:spPr>
    </xdr:pic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 editAs="oneCell">
    <xdr:from>
      <xdr:col>5</xdr:col>
      <xdr:colOff>167243</xdr:colOff>
      <xdr:row>0</xdr:row>
      <xdr:rowOff>288527</xdr:rowOff>
    </xdr:from>
    <xdr:to>
      <xdr:col>5</xdr:col>
      <xdr:colOff>1194955</xdr:colOff>
      <xdr:row>3</xdr:row>
      <xdr:rowOff>147205</xdr:rowOff>
    </xdr:to>
    <xdr:pic>
      <xdr:nvPicPr>
        <xdr:cNvPr id="3" name="Graphic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FDC6523D-4BD2-42A7-AED9-A350C2586457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  <a:ext uri="{96DAC541-7B7A-43D3-8B79-37D633B846F1}">
              <asvg:svgBlip xmlns:asvg="http://schemas.microsoft.com/office/drawing/2016/SVG/main" r:embed="rId3"/>
            </a:ext>
          </a:extLst>
        </a:blip>
        <a:srcRect l="15915" t="21818" r="18054"/>
        <a:stretch/>
      </xdr:blipFill>
      <xdr:spPr>
        <a:xfrm>
          <a:off x="7007925" y="288527"/>
          <a:ext cx="1027712" cy="949723"/>
        </a:xfrm>
        <a:prstGeom prst="rect">
          <a:avLst/>
        </a:prstGeom>
      </xdr:spPr>
    </xdr:pic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1496907</xdr:colOff>
      <xdr:row>0</xdr:row>
      <xdr:rowOff>186963</xdr:rowOff>
    </xdr:from>
    <xdr:to>
      <xdr:col>3</xdr:col>
      <xdr:colOff>2514601</xdr:colOff>
      <xdr:row>3</xdr:row>
      <xdr:rowOff>156530</xdr:rowOff>
    </xdr:to>
    <xdr:pic>
      <xdr:nvPicPr>
        <xdr:cNvPr id="5" name="Graphic 4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90EFFF95-6A72-4F17-9DEC-D87CC6FBEE2B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  <a:ext uri="{96DAC541-7B7A-43D3-8B79-37D633B846F1}">
              <asvg:svgBlip xmlns:asvg="http://schemas.microsoft.com/office/drawing/2016/SVG/main" r:embed="rId3"/>
            </a:ext>
          </a:extLst>
        </a:blip>
        <a:srcRect l="15915" t="21818" r="18054"/>
        <a:stretch/>
      </xdr:blipFill>
      <xdr:spPr>
        <a:xfrm>
          <a:off x="7059507" y="186963"/>
          <a:ext cx="1017694" cy="943234"/>
        </a:xfrm>
        <a:prstGeom prst="rect">
          <a:avLst/>
        </a:prstGeom>
      </xdr:spPr>
    </xdr:pic>
    <xdr:clientData/>
  </xdr:twoCellAnchor>
</xdr:wsDr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hyperlink" Target="mailto:support@moneycube.ie?subject=Remind%20me%20to%20update%20my%20Moneydocs" TargetMode="External"/><Relationship Id="rId2" Type="http://schemas.openxmlformats.org/officeDocument/2006/relationships/hyperlink" Target="mailto:hello@moneycube.ie" TargetMode="External"/><Relationship Id="rId1" Type="http://schemas.openxmlformats.org/officeDocument/2006/relationships/hyperlink" Target="https://moneycube.ie/" TargetMode="External"/><Relationship Id="rId6" Type="http://schemas.openxmlformats.org/officeDocument/2006/relationships/drawing" Target="../drawings/drawing1.xml"/><Relationship Id="rId5" Type="http://schemas.openxmlformats.org/officeDocument/2006/relationships/printerSettings" Target="../printerSettings/printerSettings1.bin"/><Relationship Id="rId4" Type="http://schemas.openxmlformats.org/officeDocument/2006/relationships/hyperlink" Target="mailto:support@moneycube.ie?subject=I'd%20like%20to%20join%20the%20monthly%20newsletter" TargetMode="External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.xml"/></Relationships>
</file>

<file path=xl/worksheets/_rels/sheet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hyperlink" Target="https://moneycube.ie/investment/" TargetMode="External"/></Relationships>
</file>

<file path=xl/worksheets/_rels/sheet4.xml.rels><?xml version="1.0" encoding="UTF-8" standalone="yes"?>
<Relationships xmlns="http://schemas.openxmlformats.org/package/2006/relationships"><Relationship Id="rId3" Type="http://schemas.openxmlformats.org/officeDocument/2006/relationships/drawing" Target="../drawings/drawing4.xml"/><Relationship Id="rId2" Type="http://schemas.openxmlformats.org/officeDocument/2006/relationships/hyperlink" Target="https://moneycube.ie/healthcheck/" TargetMode="External"/><Relationship Id="rId1" Type="http://schemas.openxmlformats.org/officeDocument/2006/relationships/hyperlink" Target="https://moneycube.ie/investment/" TargetMode="External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.xml"/><Relationship Id="rId1" Type="http://schemas.openxmlformats.org/officeDocument/2006/relationships/hyperlink" Target="https://moneycube.ie/get-in-touch/" TargetMode="External"/></Relationships>
</file>

<file path=xl/worksheets/_rels/sheet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6.xml"/><Relationship Id="rId1" Type="http://schemas.openxmlformats.org/officeDocument/2006/relationships/hyperlink" Target="https://moneycube.ie/get-in-touch/" TargetMode="Externa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736E306-701E-EE43-A312-03BC33E20947}">
  <sheetPr codeName="Sheet1"/>
  <dimension ref="A2:F47"/>
  <sheetViews>
    <sheetView tabSelected="1" zoomScale="94" zoomScaleNormal="100" workbookViewId="0">
      <selection activeCell="B4" sqref="B4"/>
    </sheetView>
  </sheetViews>
  <sheetFormatPr defaultColWidth="0" defaultRowHeight="15" x14ac:dyDescent="0.25"/>
  <cols>
    <col min="1" max="1" width="3.58203125" style="17" customWidth="1"/>
    <col min="2" max="4" width="28.58203125" style="17" customWidth="1"/>
    <col min="5" max="5" width="3.58203125" style="17" customWidth="1"/>
    <col min="6" max="16384" width="10.6640625" style="19" hidden="1"/>
  </cols>
  <sheetData>
    <row r="2" spans="2:4" ht="20.399999999999999" x14ac:dyDescent="0.35">
      <c r="B2" s="18" t="s">
        <v>167</v>
      </c>
    </row>
    <row r="3" spans="2:4" x14ac:dyDescent="0.25">
      <c r="B3" s="17" t="s">
        <v>16</v>
      </c>
      <c r="C3" s="16" t="s">
        <v>55</v>
      </c>
    </row>
    <row r="4" spans="2:4" x14ac:dyDescent="0.25">
      <c r="B4" s="17" t="s">
        <v>17</v>
      </c>
      <c r="C4" s="16"/>
    </row>
    <row r="5" spans="2:4" x14ac:dyDescent="0.25">
      <c r="B5" s="17" t="s">
        <v>18</v>
      </c>
      <c r="C5" s="16"/>
    </row>
    <row r="6" spans="2:4" x14ac:dyDescent="0.25">
      <c r="B6" s="17" t="s">
        <v>140</v>
      </c>
      <c r="C6" s="16"/>
    </row>
    <row r="8" spans="2:4" x14ac:dyDescent="0.25">
      <c r="B8" s="20" t="s">
        <v>0</v>
      </c>
    </row>
    <row r="9" spans="2:4" x14ac:dyDescent="0.25">
      <c r="B9" s="17" t="s">
        <v>168</v>
      </c>
    </row>
    <row r="10" spans="2:4" x14ac:dyDescent="0.25">
      <c r="B10" s="17" t="s">
        <v>1</v>
      </c>
    </row>
    <row r="11" spans="2:4" ht="6" customHeight="1" x14ac:dyDescent="0.25"/>
    <row r="12" spans="2:4" x14ac:dyDescent="0.25">
      <c r="B12" s="17" t="s">
        <v>169</v>
      </c>
    </row>
    <row r="13" spans="2:4" x14ac:dyDescent="0.25">
      <c r="B13" s="17" t="s">
        <v>45</v>
      </c>
    </row>
    <row r="14" spans="2:4" x14ac:dyDescent="0.25">
      <c r="B14" s="17" t="s">
        <v>153</v>
      </c>
    </row>
    <row r="15" spans="2:4" x14ac:dyDescent="0.25">
      <c r="B15" s="17" t="s">
        <v>154</v>
      </c>
    </row>
    <row r="16" spans="2:4" x14ac:dyDescent="0.25">
      <c r="B16" s="17" t="s">
        <v>155</v>
      </c>
      <c r="D16" s="31" t="s">
        <v>157</v>
      </c>
    </row>
    <row r="17" spans="2:4" x14ac:dyDescent="0.25">
      <c r="B17" s="17" t="s">
        <v>2</v>
      </c>
    </row>
    <row r="18" spans="2:4" ht="6" customHeight="1" x14ac:dyDescent="0.25"/>
    <row r="19" spans="2:4" x14ac:dyDescent="0.25">
      <c r="B19" s="17" t="s">
        <v>170</v>
      </c>
    </row>
    <row r="20" spans="2:4" x14ac:dyDescent="0.25">
      <c r="B20" s="22" t="s">
        <v>147</v>
      </c>
    </row>
    <row r="22" spans="2:4" x14ac:dyDescent="0.25">
      <c r="B22" s="20" t="s">
        <v>87</v>
      </c>
    </row>
    <row r="23" spans="2:4" x14ac:dyDescent="0.25">
      <c r="B23" s="22" t="s">
        <v>134</v>
      </c>
    </row>
    <row r="24" spans="2:4" x14ac:dyDescent="0.25">
      <c r="B24" s="22" t="s">
        <v>135</v>
      </c>
    </row>
    <row r="25" spans="2:4" x14ac:dyDescent="0.25">
      <c r="B25" s="22" t="s">
        <v>136</v>
      </c>
    </row>
    <row r="26" spans="2:4" x14ac:dyDescent="0.25">
      <c r="B26" s="22" t="s">
        <v>137</v>
      </c>
    </row>
    <row r="27" spans="2:4" x14ac:dyDescent="0.25">
      <c r="B27" s="22" t="s">
        <v>138</v>
      </c>
    </row>
    <row r="29" spans="2:4" x14ac:dyDescent="0.25">
      <c r="B29" s="20" t="s">
        <v>3</v>
      </c>
    </row>
    <row r="30" spans="2:4" ht="16.2" customHeight="1" x14ac:dyDescent="0.25">
      <c r="B30" s="23" t="s">
        <v>5</v>
      </c>
      <c r="C30" s="24"/>
      <c r="D30" s="24"/>
    </row>
    <row r="31" spans="2:4" x14ac:dyDescent="0.25">
      <c r="B31" s="17" t="s">
        <v>4</v>
      </c>
    </row>
    <row r="32" spans="2:4" x14ac:dyDescent="0.25">
      <c r="B32" s="17" t="s">
        <v>6</v>
      </c>
    </row>
    <row r="33" spans="2:6" x14ac:dyDescent="0.25">
      <c r="B33" s="22" t="s">
        <v>19</v>
      </c>
      <c r="D33" s="21" t="s">
        <v>158</v>
      </c>
    </row>
    <row r="35" spans="2:6" x14ac:dyDescent="0.25">
      <c r="B35" s="20" t="s">
        <v>7</v>
      </c>
    </row>
    <row r="36" spans="2:6" x14ac:dyDescent="0.25">
      <c r="B36" s="25" t="s">
        <v>8</v>
      </c>
    </row>
    <row r="37" spans="2:6" x14ac:dyDescent="0.25">
      <c r="B37" s="17" t="s">
        <v>9</v>
      </c>
    </row>
    <row r="38" spans="2:6" x14ac:dyDescent="0.25">
      <c r="B38" s="17" t="s">
        <v>10</v>
      </c>
    </row>
    <row r="39" spans="2:6" x14ac:dyDescent="0.25">
      <c r="B39" s="17" t="s">
        <v>11</v>
      </c>
    </row>
    <row r="40" spans="2:6" x14ac:dyDescent="0.25">
      <c r="B40" s="17" t="s">
        <v>12</v>
      </c>
    </row>
    <row r="41" spans="2:6" x14ac:dyDescent="0.25">
      <c r="B41" s="17" t="s">
        <v>13</v>
      </c>
    </row>
    <row r="42" spans="2:6" x14ac:dyDescent="0.25">
      <c r="B42" s="17" t="s">
        <v>14</v>
      </c>
    </row>
    <row r="44" spans="2:6" x14ac:dyDescent="0.25">
      <c r="B44" s="20" t="s">
        <v>15</v>
      </c>
    </row>
    <row r="45" spans="2:6" x14ac:dyDescent="0.25">
      <c r="B45" s="26">
        <v>44379</v>
      </c>
      <c r="C45" s="27">
        <v>1.2</v>
      </c>
    </row>
    <row r="47" spans="2:6" s="17" customFormat="1" ht="6" customHeight="1" x14ac:dyDescent="0.25">
      <c r="B47" s="28"/>
      <c r="C47" s="28"/>
      <c r="D47" s="28"/>
      <c r="E47" s="28"/>
      <c r="F47" s="28"/>
    </row>
  </sheetData>
  <sheetProtection algorithmName="SHA-512" hashValue="2oF6tMtO5e3W9ADNabIYEghw/x8LTZEzqHbAvMk989KJC/f4v1VJYA72mY3/VkZtbcP88b83ply/+/oCGPvrKQ==" saltValue="7Bz0+VuKOlstcaPCeD4ayw==" spinCount="100000" sheet="1" insertColumns="0" insertRows="0" deleteColumns="0" deleteRows="0"/>
  <protectedRanges>
    <protectedRange sqref="C3:C6" name="Personal Details"/>
  </protectedRanges>
  <hyperlinks>
    <hyperlink ref="B33" r:id="rId1" xr:uid="{A557845F-A379-5D43-9D9C-4F175A071EAC}"/>
    <hyperlink ref="B23" location="Basics!A1" display="1. Basics" xr:uid="{2F9209C2-6355-DE40-BC39-1C62B1C11A00}"/>
    <hyperlink ref="B24" location="Investments!A1" display="2. Investments" xr:uid="{8F55E673-F003-F54D-96F3-2671469E332E}"/>
    <hyperlink ref="B25" location="Pensions!A1" display="3. Pensions" xr:uid="{0E827C1A-A8E8-FD43-B4B3-2E28BACDBB53}"/>
    <hyperlink ref="B26" location="'Property, loans, life assurance'!A1" display="4. Property, loans, and life assurance" xr:uid="{CEAE93C1-599A-634D-A792-576F89C1860D}"/>
    <hyperlink ref="B27" location="'Will and inheritance'!A1" display="5. Wills and inheritance" xr:uid="{0FD34877-5532-A542-9981-7833834A212C}"/>
    <hyperlink ref="B20" r:id="rId2" xr:uid="{02F43026-35C4-EC44-93A0-42F62036F395}"/>
    <hyperlink ref="D16" r:id="rId3" xr:uid="{C00FF1C0-0168-1443-8E97-9620E3E98831}"/>
    <hyperlink ref="D33" r:id="rId4" xr:uid="{699DBF67-1FE2-E24E-86C0-1313E44EE202}"/>
  </hyperlinks>
  <pageMargins left="0.7" right="0.7" top="0.75" bottom="0.75" header="0.3" footer="0.3"/>
  <pageSetup paperSize="9" scale="76" orientation="portrait" horizontalDpi="300" verticalDpi="300" r:id="rId5"/>
  <drawing r:id="rId6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A2D4C18-0D5A-F94F-A060-8D2781981909}">
  <sheetPr codeName="Sheet2"/>
  <dimension ref="A2:F49"/>
  <sheetViews>
    <sheetView zoomScale="87" zoomScaleNormal="170" workbookViewId="0">
      <selection activeCell="B37" sqref="B37"/>
    </sheetView>
  </sheetViews>
  <sheetFormatPr defaultColWidth="0" defaultRowHeight="15" x14ac:dyDescent="0.25"/>
  <cols>
    <col min="1" max="1" width="3.58203125" style="1" customWidth="1"/>
    <col min="2" max="4" width="28.58203125" style="1" customWidth="1"/>
    <col min="5" max="5" width="3.58203125" style="1" customWidth="1"/>
    <col min="6" max="16384" width="10.6640625" style="1" hidden="1"/>
  </cols>
  <sheetData>
    <row r="2" spans="2:4" ht="64.95" customHeight="1" x14ac:dyDescent="0.35">
      <c r="B2" s="3" t="s">
        <v>167</v>
      </c>
    </row>
    <row r="3" spans="2:4" x14ac:dyDescent="0.25">
      <c r="B3" s="1" t="s">
        <v>20</v>
      </c>
    </row>
    <row r="4" spans="2:4" x14ac:dyDescent="0.25">
      <c r="B4" s="11" t="s">
        <v>85</v>
      </c>
      <c r="D4" s="14" t="s">
        <v>139</v>
      </c>
    </row>
    <row r="5" spans="2:4" x14ac:dyDescent="0.25">
      <c r="B5" s="29" t="s">
        <v>86</v>
      </c>
    </row>
    <row r="8" spans="2:4" x14ac:dyDescent="0.25">
      <c r="B8" s="2" t="s">
        <v>23</v>
      </c>
    </row>
    <row r="9" spans="2:4" x14ac:dyDescent="0.25">
      <c r="B9" s="1" t="s">
        <v>21</v>
      </c>
      <c r="C9" s="16"/>
    </row>
    <row r="10" spans="2:4" x14ac:dyDescent="0.25">
      <c r="B10" s="1" t="s">
        <v>22</v>
      </c>
      <c r="C10" s="16"/>
    </row>
    <row r="12" spans="2:4" x14ac:dyDescent="0.25">
      <c r="B12" s="2" t="s">
        <v>28</v>
      </c>
      <c r="C12" s="6" t="s">
        <v>42</v>
      </c>
      <c r="D12" s="6" t="s">
        <v>43</v>
      </c>
    </row>
    <row r="13" spans="2:4" x14ac:dyDescent="0.25">
      <c r="B13" s="1" t="s">
        <v>78</v>
      </c>
      <c r="C13" s="16"/>
      <c r="D13" s="16"/>
    </row>
    <row r="14" spans="2:4" x14ac:dyDescent="0.25">
      <c r="B14" s="1" t="s">
        <v>79</v>
      </c>
      <c r="C14" s="16"/>
      <c r="D14" s="16"/>
    </row>
    <row r="15" spans="2:4" x14ac:dyDescent="0.25">
      <c r="B15" s="1" t="s">
        <v>80</v>
      </c>
      <c r="C15" s="16"/>
      <c r="D15" s="16"/>
    </row>
    <row r="16" spans="2:4" x14ac:dyDescent="0.25">
      <c r="C16" s="7" t="s">
        <v>81</v>
      </c>
    </row>
    <row r="17" spans="2:4" x14ac:dyDescent="0.25">
      <c r="C17" s="7"/>
    </row>
    <row r="18" spans="2:4" x14ac:dyDescent="0.25">
      <c r="C18" s="6" t="s">
        <v>42</v>
      </c>
      <c r="D18" s="6" t="s">
        <v>43</v>
      </c>
    </row>
    <row r="19" spans="2:4" x14ac:dyDescent="0.25">
      <c r="B19" s="1" t="s">
        <v>25</v>
      </c>
      <c r="C19" s="16"/>
      <c r="D19" s="16"/>
    </row>
    <row r="20" spans="2:4" x14ac:dyDescent="0.25">
      <c r="B20" s="1" t="s">
        <v>26</v>
      </c>
      <c r="C20" s="16"/>
      <c r="D20" s="16"/>
    </row>
    <row r="21" spans="2:4" x14ac:dyDescent="0.25">
      <c r="B21" s="1" t="s">
        <v>27</v>
      </c>
      <c r="C21" s="16"/>
      <c r="D21" s="16"/>
    </row>
    <row r="23" spans="2:4" x14ac:dyDescent="0.25">
      <c r="B23" s="2" t="s">
        <v>24</v>
      </c>
      <c r="C23" s="6" t="s">
        <v>42</v>
      </c>
      <c r="D23" s="6" t="s">
        <v>44</v>
      </c>
    </row>
    <row r="24" spans="2:4" x14ac:dyDescent="0.25">
      <c r="B24" s="4" t="s">
        <v>32</v>
      </c>
      <c r="C24" s="16" t="s">
        <v>33</v>
      </c>
      <c r="D24" s="16" t="s">
        <v>34</v>
      </c>
    </row>
    <row r="25" spans="2:4" x14ac:dyDescent="0.25">
      <c r="B25" s="1" t="s">
        <v>29</v>
      </c>
      <c r="C25" s="16"/>
      <c r="D25" s="16"/>
    </row>
    <row r="26" spans="2:4" x14ac:dyDescent="0.25">
      <c r="B26" s="1" t="s">
        <v>31</v>
      </c>
      <c r="C26" s="16"/>
      <c r="D26" s="16"/>
    </row>
    <row r="27" spans="2:4" x14ac:dyDescent="0.25">
      <c r="B27" s="1" t="s">
        <v>30</v>
      </c>
      <c r="C27" s="16"/>
      <c r="D27" s="16"/>
    </row>
    <row r="28" spans="2:4" x14ac:dyDescent="0.25">
      <c r="B28" s="1" t="s">
        <v>37</v>
      </c>
      <c r="C28" s="16"/>
      <c r="D28" s="16"/>
    </row>
    <row r="29" spans="2:4" x14ac:dyDescent="0.25">
      <c r="B29" s="1" t="s">
        <v>35</v>
      </c>
      <c r="C29" s="16"/>
      <c r="D29" s="16"/>
    </row>
    <row r="30" spans="2:4" x14ac:dyDescent="0.25">
      <c r="B30" s="1" t="s">
        <v>35</v>
      </c>
      <c r="C30" s="16"/>
      <c r="D30" s="16"/>
    </row>
    <row r="31" spans="2:4" x14ac:dyDescent="0.25">
      <c r="B31" s="1" t="s">
        <v>35</v>
      </c>
      <c r="C31" s="16"/>
      <c r="D31" s="16"/>
    </row>
    <row r="33" spans="2:4" x14ac:dyDescent="0.25">
      <c r="B33" s="2" t="s">
        <v>38</v>
      </c>
      <c r="C33" s="6" t="s">
        <v>159</v>
      </c>
    </row>
    <row r="34" spans="2:4" x14ac:dyDescent="0.25">
      <c r="B34" s="1" t="s">
        <v>39</v>
      </c>
      <c r="C34" s="16"/>
    </row>
    <row r="35" spans="2:4" x14ac:dyDescent="0.25">
      <c r="B35" s="1" t="s">
        <v>40</v>
      </c>
      <c r="C35" s="16"/>
      <c r="D35" s="6" t="s">
        <v>156</v>
      </c>
    </row>
    <row r="36" spans="2:4" x14ac:dyDescent="0.25">
      <c r="B36" s="1" t="s">
        <v>41</v>
      </c>
      <c r="C36" s="16"/>
      <c r="D36" s="30"/>
    </row>
    <row r="37" spans="2:4" x14ac:dyDescent="0.25">
      <c r="B37" s="1" t="s">
        <v>35</v>
      </c>
      <c r="C37" s="16"/>
      <c r="D37" s="6" t="str">
        <f ca="1">IF(D36="","",IF(D36-TODAY()&gt;90,"","Passport is out of date/ will expire in the next 90 days"))</f>
        <v/>
      </c>
    </row>
    <row r="38" spans="2:4" x14ac:dyDescent="0.25">
      <c r="B38" s="1" t="s">
        <v>35</v>
      </c>
      <c r="C38" s="16"/>
    </row>
    <row r="39" spans="2:4" x14ac:dyDescent="0.25">
      <c r="B39" s="1" t="s">
        <v>35</v>
      </c>
      <c r="C39" s="16"/>
    </row>
    <row r="40" spans="2:4" x14ac:dyDescent="0.25">
      <c r="C40" s="16"/>
    </row>
    <row r="41" spans="2:4" x14ac:dyDescent="0.25">
      <c r="B41" s="2" t="s">
        <v>160</v>
      </c>
    </row>
    <row r="42" spans="2:4" x14ac:dyDescent="0.25">
      <c r="B42" s="1" t="s">
        <v>164</v>
      </c>
      <c r="C42" s="16"/>
    </row>
    <row r="43" spans="2:4" x14ac:dyDescent="0.25">
      <c r="B43" s="1" t="s">
        <v>36</v>
      </c>
      <c r="C43" s="1" t="str">
        <f>Investments!F31</f>
        <v/>
      </c>
    </row>
    <row r="44" spans="2:4" x14ac:dyDescent="0.25">
      <c r="B44" s="1" t="s">
        <v>56</v>
      </c>
      <c r="C44" s="1" t="str">
        <f>Pensions!F18</f>
        <v/>
      </c>
    </row>
    <row r="45" spans="2:4" x14ac:dyDescent="0.25">
      <c r="B45" s="1" t="s">
        <v>89</v>
      </c>
      <c r="C45" s="1" t="str">
        <f>'Property, loans, life assurance'!F15</f>
        <v/>
      </c>
    </row>
    <row r="46" spans="2:4" x14ac:dyDescent="0.25">
      <c r="B46" s="1" t="s">
        <v>165</v>
      </c>
      <c r="C46" s="1" t="str">
        <f>IFERROR(-'Property, loans, life assurance'!F34,"")</f>
        <v/>
      </c>
      <c r="D46" s="6" t="s">
        <v>166</v>
      </c>
    </row>
    <row r="47" spans="2:4" ht="15.6" thickBot="1" x14ac:dyDescent="0.3">
      <c r="B47" s="2" t="s">
        <v>163</v>
      </c>
      <c r="C47" s="15" t="str">
        <f>IF(SUM(C42:C46)=0,"",SUM(C42:C46))</f>
        <v/>
      </c>
    </row>
    <row r="48" spans="2:4" ht="15.6" thickTop="1" x14ac:dyDescent="0.25"/>
    <row r="49" spans="2:6" ht="6" customHeight="1" x14ac:dyDescent="0.25">
      <c r="B49" s="13"/>
      <c r="C49" s="13"/>
      <c r="D49" s="13"/>
      <c r="E49" s="13"/>
      <c r="F49" s="13"/>
    </row>
  </sheetData>
  <sheetProtection algorithmName="SHA-512" hashValue="IoPZq7zBVwyJFXjgz0BYXwnqw6qz+oP+HUgYG7aybhwN2nuqwr67VnX6/lu+0I1UfUo94RaMnbz+ugDhCixm5g==" saltValue="5k5A3XMCSIhLCLLSYaWRBw==" spinCount="100000" sheet="1" objects="1" scenarios="1"/>
  <conditionalFormatting sqref="D36">
    <cfRule type="containsBlanks" dxfId="1" priority="3" stopIfTrue="1">
      <formula>LEN(TRIM(D36))=0</formula>
    </cfRule>
    <cfRule type="expression" dxfId="0" priority="4">
      <formula>D36&lt;TODAY()</formula>
    </cfRule>
  </conditionalFormatting>
  <hyperlinks>
    <hyperlink ref="D4" location="Introduction!B16" display="Back to contents" xr:uid="{32148FE5-3283-AD4F-8D24-9173FA6BBCD7}"/>
  </hyperlinks>
  <pageMargins left="0.7" right="0.7" top="0.75" bottom="0.75" header="0.3" footer="0.3"/>
  <pageSetup paperSize="9" scale="76" orientation="portrait" horizontalDpi="0" verticalDpi="0"/>
  <drawing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C5DC6A2-C4E2-8347-BBD0-64A3A445AB72}">
  <sheetPr codeName="Sheet3"/>
  <dimension ref="A1:G33"/>
  <sheetViews>
    <sheetView topLeftCell="A15" zoomScale="92" zoomScaleNormal="170" workbookViewId="0">
      <selection activeCell="B37" sqref="B37"/>
    </sheetView>
  </sheetViews>
  <sheetFormatPr defaultColWidth="0" defaultRowHeight="15" x14ac:dyDescent="0.25"/>
  <cols>
    <col min="1" max="1" width="3.58203125" style="1" customWidth="1"/>
    <col min="2" max="2" width="28.58203125" style="1" customWidth="1"/>
    <col min="3" max="5" width="14.1640625" style="1" customWidth="1"/>
    <col min="6" max="6" width="14.4140625" style="1" customWidth="1"/>
    <col min="7" max="7" width="3.58203125" style="1" customWidth="1"/>
    <col min="8" max="16384" width="10.6640625" style="1" hidden="1"/>
  </cols>
  <sheetData>
    <row r="1" spans="2:7" ht="46.95" customHeight="1" x14ac:dyDescent="0.25"/>
    <row r="2" spans="2:7" ht="20.399999999999999" x14ac:dyDescent="0.35">
      <c r="B2" s="3" t="s">
        <v>167</v>
      </c>
    </row>
    <row r="3" spans="2:7" x14ac:dyDescent="0.25">
      <c r="B3" s="1" t="s">
        <v>36</v>
      </c>
    </row>
    <row r="4" spans="2:7" x14ac:dyDescent="0.25">
      <c r="B4" s="11" t="s">
        <v>85</v>
      </c>
      <c r="D4" s="14"/>
      <c r="F4" s="14" t="s">
        <v>139</v>
      </c>
    </row>
    <row r="5" spans="2:7" x14ac:dyDescent="0.25">
      <c r="B5" s="29" t="s">
        <v>86</v>
      </c>
    </row>
    <row r="8" spans="2:7" x14ac:dyDescent="0.25">
      <c r="B8" s="2" t="s">
        <v>62</v>
      </c>
      <c r="C8" s="6" t="s">
        <v>42</v>
      </c>
      <c r="D8" s="6" t="s">
        <v>43</v>
      </c>
      <c r="E8" s="6" t="s">
        <v>145</v>
      </c>
      <c r="F8" s="6" t="s">
        <v>73</v>
      </c>
    </row>
    <row r="9" spans="2:7" x14ac:dyDescent="0.25">
      <c r="B9" s="1" t="s">
        <v>57</v>
      </c>
      <c r="C9" s="16"/>
      <c r="D9" s="16"/>
      <c r="E9" s="16"/>
      <c r="F9" s="16"/>
    </row>
    <row r="10" spans="2:7" x14ac:dyDescent="0.25">
      <c r="B10" s="1" t="s">
        <v>58</v>
      </c>
      <c r="C10" s="16"/>
      <c r="D10" s="16"/>
      <c r="E10" s="16"/>
      <c r="F10" s="16"/>
    </row>
    <row r="11" spans="2:7" x14ac:dyDescent="0.25">
      <c r="B11" s="1" t="s">
        <v>59</v>
      </c>
      <c r="C11" s="16"/>
      <c r="D11" s="16"/>
      <c r="E11" s="16"/>
      <c r="F11" s="16"/>
    </row>
    <row r="12" spans="2:7" x14ac:dyDescent="0.25">
      <c r="B12" s="1" t="s">
        <v>60</v>
      </c>
      <c r="C12" s="16"/>
      <c r="D12" s="16"/>
      <c r="E12" s="16"/>
      <c r="F12" s="16"/>
    </row>
    <row r="13" spans="2:7" x14ac:dyDescent="0.25">
      <c r="B13" s="1" t="s">
        <v>61</v>
      </c>
      <c r="C13" s="16"/>
      <c r="D13" s="16"/>
      <c r="E13" s="16"/>
      <c r="F13" s="16"/>
    </row>
    <row r="14" spans="2:7" x14ac:dyDescent="0.25">
      <c r="C14" s="7" t="s">
        <v>64</v>
      </c>
      <c r="D14" s="7"/>
      <c r="E14" s="7"/>
      <c r="F14" s="7"/>
      <c r="G14" s="7"/>
    </row>
    <row r="15" spans="2:7" x14ac:dyDescent="0.25">
      <c r="C15" s="8" t="s">
        <v>65</v>
      </c>
      <c r="D15" s="8"/>
      <c r="E15" s="32" t="s">
        <v>63</v>
      </c>
      <c r="F15" s="32"/>
    </row>
    <row r="17" spans="2:6" x14ac:dyDescent="0.25">
      <c r="B17" s="2" t="s">
        <v>149</v>
      </c>
      <c r="C17" s="6" t="s">
        <v>42</v>
      </c>
      <c r="D17" s="6" t="s">
        <v>43</v>
      </c>
      <c r="E17" s="6" t="s">
        <v>145</v>
      </c>
      <c r="F17" s="6" t="s">
        <v>73</v>
      </c>
    </row>
    <row r="18" spans="2:6" x14ac:dyDescent="0.25">
      <c r="B18" s="1" t="s">
        <v>57</v>
      </c>
      <c r="C18" s="16"/>
      <c r="D18" s="16"/>
      <c r="E18" s="16"/>
      <c r="F18" s="16"/>
    </row>
    <row r="19" spans="2:6" x14ac:dyDescent="0.25">
      <c r="B19" s="1" t="s">
        <v>58</v>
      </c>
      <c r="C19" s="16"/>
      <c r="D19" s="16"/>
      <c r="E19" s="16"/>
      <c r="F19" s="16"/>
    </row>
    <row r="20" spans="2:6" x14ac:dyDescent="0.25">
      <c r="B20" s="1" t="s">
        <v>59</v>
      </c>
      <c r="C20" s="16"/>
      <c r="D20" s="16"/>
      <c r="E20" s="16"/>
      <c r="F20" s="16"/>
    </row>
    <row r="21" spans="2:6" x14ac:dyDescent="0.25">
      <c r="B21" s="1" t="s">
        <v>60</v>
      </c>
      <c r="C21" s="16"/>
      <c r="D21" s="16"/>
      <c r="E21" s="16"/>
      <c r="F21" s="16"/>
    </row>
    <row r="22" spans="2:6" x14ac:dyDescent="0.25">
      <c r="B22" s="1" t="s">
        <v>61</v>
      </c>
      <c r="C22" s="16"/>
      <c r="D22" s="16"/>
      <c r="E22" s="16"/>
      <c r="F22" s="16"/>
    </row>
    <row r="23" spans="2:6" x14ac:dyDescent="0.25">
      <c r="C23" s="7" t="s">
        <v>150</v>
      </c>
    </row>
    <row r="24" spans="2:6" x14ac:dyDescent="0.25">
      <c r="B24" s="7"/>
      <c r="C24" s="8" t="s">
        <v>151</v>
      </c>
    </row>
    <row r="26" spans="2:6" x14ac:dyDescent="0.25">
      <c r="B26" s="2" t="s">
        <v>141</v>
      </c>
      <c r="C26" s="6" t="s">
        <v>146</v>
      </c>
      <c r="D26" s="6"/>
      <c r="E26" s="6"/>
      <c r="F26" s="6" t="s">
        <v>73</v>
      </c>
    </row>
    <row r="27" spans="2:6" x14ac:dyDescent="0.25">
      <c r="B27" s="1" t="s">
        <v>142</v>
      </c>
      <c r="C27" s="33"/>
      <c r="D27" s="33"/>
      <c r="E27" s="33"/>
      <c r="F27" s="16"/>
    </row>
    <row r="28" spans="2:6" x14ac:dyDescent="0.25">
      <c r="B28" s="1" t="s">
        <v>143</v>
      </c>
      <c r="C28" s="33"/>
      <c r="D28" s="33"/>
      <c r="E28" s="33"/>
      <c r="F28" s="16"/>
    </row>
    <row r="29" spans="2:6" x14ac:dyDescent="0.25">
      <c r="B29" s="1" t="s">
        <v>144</v>
      </c>
      <c r="C29" s="33"/>
      <c r="D29" s="33"/>
      <c r="E29" s="33"/>
      <c r="F29" s="16"/>
    </row>
    <row r="31" spans="2:6" s="5" customFormat="1" x14ac:dyDescent="0.25">
      <c r="B31" s="9" t="s">
        <v>148</v>
      </c>
      <c r="C31" s="12"/>
      <c r="D31" s="12"/>
      <c r="E31" s="12"/>
      <c r="F31" s="9" t="str">
        <f>IF(SUM(F27:F29,F18:F22,F9:F13)=0,"",SUM(F27:F29,F18:F22,F9:F13))</f>
        <v/>
      </c>
    </row>
    <row r="32" spans="2:6" x14ac:dyDescent="0.25">
      <c r="D32" s="7"/>
      <c r="E32" s="7"/>
      <c r="F32" s="7"/>
    </row>
    <row r="33" spans="2:6" ht="6" customHeight="1" x14ac:dyDescent="0.25">
      <c r="B33" s="13"/>
      <c r="C33" s="13"/>
      <c r="D33" s="13"/>
      <c r="E33" s="13"/>
      <c r="F33" s="13"/>
    </row>
  </sheetData>
  <sheetProtection algorithmName="SHA-512" hashValue="xvWmNR3KYUP6D9upgepq0iGQt13ldY5lXxYlbgBChP2lwaajnRxLcpwOnpB0c+4FUJjFoRW8ThNaV9sVQm9HaQ==" saltValue="ofVmoitegL2SOJqPRrSOsQ==" spinCount="100000" sheet="1" objects="1" scenarios="1"/>
  <mergeCells count="4">
    <mergeCell ref="E15:F15"/>
    <mergeCell ref="C27:E27"/>
    <mergeCell ref="C28:E28"/>
    <mergeCell ref="C29:E29"/>
  </mergeCells>
  <hyperlinks>
    <hyperlink ref="E15" r:id="rId1" display="Action: I'd like to discuss investments" xr:uid="{1775920C-E890-2849-BA55-4209BE89804F}"/>
    <hyperlink ref="F4" location="Introduction!B16" display="Back to contents" xr:uid="{58A719E1-0559-D540-93EC-85D3002DF0EE}"/>
  </hyperlinks>
  <pageMargins left="0.7" right="0.7" top="0.75" bottom="0.75" header="0.3" footer="0.3"/>
  <pageSetup paperSize="9" scale="76" orientation="portrait" horizontalDpi="0" verticalDpi="0"/>
  <drawing r:id="rId2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F8B7698-A7FE-4145-9155-E5682AFE9350}">
  <sheetPr codeName="Sheet4"/>
  <dimension ref="A1:G20"/>
  <sheetViews>
    <sheetView zoomScale="92" zoomScaleNormal="170" workbookViewId="0">
      <selection activeCell="B37" sqref="B37"/>
    </sheetView>
  </sheetViews>
  <sheetFormatPr defaultColWidth="0" defaultRowHeight="15" x14ac:dyDescent="0.25"/>
  <cols>
    <col min="1" max="1" width="3.58203125" style="1" customWidth="1"/>
    <col min="2" max="2" width="28.58203125" style="1" customWidth="1"/>
    <col min="3" max="5" width="14.1640625" style="1" customWidth="1"/>
    <col min="6" max="6" width="14.4140625" style="1" customWidth="1"/>
    <col min="7" max="7" width="3.58203125" style="1" customWidth="1"/>
    <col min="8" max="16384" width="10.6640625" style="1" hidden="1"/>
  </cols>
  <sheetData>
    <row r="1" spans="2:7" ht="53.4" customHeight="1" x14ac:dyDescent="0.25"/>
    <row r="2" spans="2:7" ht="20.399999999999999" x14ac:dyDescent="0.35">
      <c r="B2" s="3" t="s">
        <v>167</v>
      </c>
    </row>
    <row r="3" spans="2:7" x14ac:dyDescent="0.25">
      <c r="B3" s="1" t="s">
        <v>56</v>
      </c>
    </row>
    <row r="4" spans="2:7" x14ac:dyDescent="0.25">
      <c r="B4" s="11" t="s">
        <v>85</v>
      </c>
      <c r="D4" s="14"/>
      <c r="F4" s="14" t="s">
        <v>139</v>
      </c>
    </row>
    <row r="5" spans="2:7" x14ac:dyDescent="0.25">
      <c r="B5" s="29" t="s">
        <v>86</v>
      </c>
    </row>
    <row r="8" spans="2:7" x14ac:dyDescent="0.25">
      <c r="B8" s="2" t="s">
        <v>66</v>
      </c>
      <c r="C8" s="6" t="s">
        <v>42</v>
      </c>
      <c r="D8" s="6" t="s">
        <v>73</v>
      </c>
      <c r="E8" s="6" t="s">
        <v>74</v>
      </c>
      <c r="F8" s="6" t="s">
        <v>43</v>
      </c>
    </row>
    <row r="9" spans="2:7" x14ac:dyDescent="0.25">
      <c r="B9" s="1" t="s">
        <v>67</v>
      </c>
      <c r="C9" s="16"/>
      <c r="D9" s="16"/>
      <c r="E9" s="16"/>
      <c r="F9" s="16"/>
    </row>
    <row r="10" spans="2:7" x14ac:dyDescent="0.25">
      <c r="B10" s="1" t="s">
        <v>68</v>
      </c>
      <c r="C10" s="16"/>
      <c r="D10" s="16"/>
      <c r="E10" s="16"/>
      <c r="F10" s="16"/>
    </row>
    <row r="11" spans="2:7" x14ac:dyDescent="0.25">
      <c r="B11" s="1" t="s">
        <v>69</v>
      </c>
      <c r="C11" s="16"/>
      <c r="D11" s="16"/>
      <c r="E11" s="16"/>
      <c r="F11" s="16"/>
    </row>
    <row r="12" spans="2:7" x14ac:dyDescent="0.25">
      <c r="B12" s="1" t="s">
        <v>70</v>
      </c>
      <c r="C12" s="16"/>
      <c r="D12" s="16"/>
      <c r="E12" s="16"/>
      <c r="F12" s="16"/>
    </row>
    <row r="13" spans="2:7" x14ac:dyDescent="0.25">
      <c r="B13" s="1" t="s">
        <v>71</v>
      </c>
      <c r="C13" s="16"/>
      <c r="D13" s="16"/>
      <c r="E13" s="16"/>
      <c r="F13" s="16"/>
    </row>
    <row r="14" spans="2:7" x14ac:dyDescent="0.25">
      <c r="B14" s="1" t="s">
        <v>72</v>
      </c>
      <c r="C14" s="16"/>
      <c r="D14" s="16"/>
      <c r="E14" s="16"/>
      <c r="F14" s="16"/>
    </row>
    <row r="15" spans="2:7" x14ac:dyDescent="0.25">
      <c r="C15" s="7" t="s">
        <v>75</v>
      </c>
      <c r="D15" s="7"/>
      <c r="E15" s="7"/>
      <c r="F15" s="7"/>
      <c r="G15" s="7"/>
    </row>
    <row r="16" spans="2:7" x14ac:dyDescent="0.25">
      <c r="C16" s="8" t="s">
        <v>77</v>
      </c>
      <c r="D16" s="8"/>
      <c r="E16" s="32" t="s">
        <v>76</v>
      </c>
      <c r="F16" s="32"/>
    </row>
    <row r="17" spans="2:6" x14ac:dyDescent="0.25">
      <c r="D17" s="7"/>
      <c r="E17" s="7"/>
      <c r="F17" s="7"/>
    </row>
    <row r="18" spans="2:6" s="5" customFormat="1" x14ac:dyDescent="0.25">
      <c r="B18" s="9" t="s">
        <v>152</v>
      </c>
      <c r="C18" s="12"/>
      <c r="D18" s="12"/>
      <c r="E18" s="12"/>
      <c r="F18" s="9" t="str">
        <f>IF(SUM(F9:F14)=0,"",SUM(F9:F14))</f>
        <v/>
      </c>
    </row>
    <row r="20" spans="2:6" ht="6" customHeight="1" x14ac:dyDescent="0.25">
      <c r="B20" s="13"/>
      <c r="C20" s="13"/>
      <c r="D20" s="13"/>
      <c r="E20" s="13"/>
      <c r="F20" s="13"/>
    </row>
  </sheetData>
  <sheetProtection algorithmName="SHA-512" hashValue="U6aCkjAdi4uGGdYFb3zA8NSCChqAJfvvOueAHq9euajCpVIujFtkHi421Bqn32qEgpUt1Ukr7LLhYsdoaCViEw==" saltValue="+pYIG3m770coC9f0qplTiQ==" spinCount="100000" sheet="1" objects="1" scenarios="1"/>
  <mergeCells count="1">
    <mergeCell ref="E16:F16"/>
  </mergeCells>
  <hyperlinks>
    <hyperlink ref="E16" r:id="rId1" display="Action: I'd like to discuss investments" xr:uid="{7E897EB2-AD27-EB48-9B42-576A9B942DFF}"/>
    <hyperlink ref="E16:F16" r:id="rId2" display="Action: Review my pension situation" xr:uid="{104E665C-21CD-FE48-9630-95C3E5339CA0}"/>
    <hyperlink ref="F4" location="Introduction!B16" display="Back to contents" xr:uid="{B0FA6F02-B370-E94C-8ABC-AC4903D5DBBA}"/>
  </hyperlinks>
  <pageMargins left="0.7" right="0.7" top="0.75" bottom="0.75" header="0.3" footer="0.3"/>
  <pageSetup paperSize="9" scale="76" orientation="portrait" horizontalDpi="0" verticalDpi="0"/>
  <drawing r:id="rId3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B131777-9AA1-8D4D-9A85-34CB0193543A}">
  <sheetPr codeName="Sheet5"/>
  <dimension ref="A1:G45"/>
  <sheetViews>
    <sheetView zoomScale="88" zoomScaleNormal="170" zoomScaleSheetLayoutView="100" workbookViewId="0">
      <selection activeCell="B37" sqref="B37"/>
    </sheetView>
  </sheetViews>
  <sheetFormatPr defaultColWidth="0" defaultRowHeight="15" x14ac:dyDescent="0.25"/>
  <cols>
    <col min="1" max="1" width="3.58203125" style="1" customWidth="1"/>
    <col min="2" max="2" width="28.58203125" style="1" customWidth="1"/>
    <col min="3" max="5" width="14.1640625" style="1" customWidth="1"/>
    <col min="6" max="6" width="14.4140625" style="1" customWidth="1"/>
    <col min="7" max="7" width="3.58203125" style="1" customWidth="1"/>
    <col min="8" max="16384" width="10.6640625" style="1" hidden="1"/>
  </cols>
  <sheetData>
    <row r="1" spans="2:6" ht="50.4" customHeight="1" x14ac:dyDescent="0.25"/>
    <row r="2" spans="2:6" ht="20.399999999999999" x14ac:dyDescent="0.35">
      <c r="B2" s="3" t="s">
        <v>167</v>
      </c>
    </row>
    <row r="3" spans="2:6" x14ac:dyDescent="0.25">
      <c r="B3" s="1" t="s">
        <v>83</v>
      </c>
    </row>
    <row r="4" spans="2:6" x14ac:dyDescent="0.25">
      <c r="B4" s="11" t="s">
        <v>85</v>
      </c>
      <c r="D4" s="14"/>
      <c r="F4" s="14" t="s">
        <v>139</v>
      </c>
    </row>
    <row r="5" spans="2:6" x14ac:dyDescent="0.25">
      <c r="B5" s="29" t="s">
        <v>86</v>
      </c>
    </row>
    <row r="8" spans="2:6" x14ac:dyDescent="0.25">
      <c r="B8" s="2" t="s">
        <v>82</v>
      </c>
      <c r="C8" s="6" t="s">
        <v>84</v>
      </c>
      <c r="D8" s="6"/>
      <c r="E8" s="6" t="s">
        <v>162</v>
      </c>
      <c r="F8" s="6" t="s">
        <v>73</v>
      </c>
    </row>
    <row r="9" spans="2:6" x14ac:dyDescent="0.25">
      <c r="B9" s="16" t="s">
        <v>17</v>
      </c>
      <c r="C9" s="16"/>
      <c r="D9" s="16"/>
      <c r="E9" s="16"/>
      <c r="F9" s="16"/>
    </row>
    <row r="11" spans="2:6" x14ac:dyDescent="0.25">
      <c r="B11" s="2" t="s">
        <v>122</v>
      </c>
      <c r="C11" s="6" t="s">
        <v>84</v>
      </c>
      <c r="D11" s="6"/>
      <c r="E11" s="6" t="s">
        <v>162</v>
      </c>
      <c r="F11" s="6" t="s">
        <v>73</v>
      </c>
    </row>
    <row r="12" spans="2:6" x14ac:dyDescent="0.25">
      <c r="B12" s="16" t="s">
        <v>17</v>
      </c>
      <c r="C12" s="16"/>
      <c r="D12" s="16"/>
      <c r="E12" s="16"/>
      <c r="F12" s="16"/>
    </row>
    <row r="13" spans="2:6" x14ac:dyDescent="0.25">
      <c r="B13" s="16" t="s">
        <v>17</v>
      </c>
      <c r="C13" s="16"/>
      <c r="D13" s="16"/>
      <c r="E13" s="16"/>
      <c r="F13" s="16"/>
    </row>
    <row r="15" spans="2:6" s="5" customFormat="1" x14ac:dyDescent="0.25">
      <c r="B15" s="9" t="s">
        <v>161</v>
      </c>
      <c r="C15" s="9"/>
      <c r="D15" s="12"/>
      <c r="E15" s="12"/>
      <c r="F15" s="9" t="str">
        <f>IF(SUM(F12:F13,F9)=0,"",SUM(F12:F13,F9))</f>
        <v/>
      </c>
    </row>
    <row r="17" spans="2:6" x14ac:dyDescent="0.25">
      <c r="B17" s="2" t="s">
        <v>93</v>
      </c>
      <c r="C17" s="6" t="s">
        <v>42</v>
      </c>
      <c r="D17" s="6" t="s">
        <v>89</v>
      </c>
      <c r="E17" s="6" t="s">
        <v>43</v>
      </c>
      <c r="F17" s="6" t="s">
        <v>90</v>
      </c>
    </row>
    <row r="18" spans="2:6" x14ac:dyDescent="0.25">
      <c r="B18" s="16" t="s">
        <v>88</v>
      </c>
      <c r="C18" s="16"/>
      <c r="D18" s="16"/>
      <c r="E18" s="16"/>
      <c r="F18" s="16"/>
    </row>
    <row r="19" spans="2:6" x14ac:dyDescent="0.25">
      <c r="B19" s="16" t="s">
        <v>91</v>
      </c>
      <c r="C19" s="16"/>
      <c r="D19" s="16"/>
      <c r="E19" s="16"/>
      <c r="F19" s="16"/>
    </row>
    <row r="20" spans="2:6" x14ac:dyDescent="0.25">
      <c r="B20" s="16" t="s">
        <v>92</v>
      </c>
      <c r="C20" s="16"/>
      <c r="D20" s="16"/>
      <c r="E20" s="16"/>
      <c r="F20" s="16"/>
    </row>
    <row r="22" spans="2:6" x14ac:dyDescent="0.25">
      <c r="B22" s="2" t="s">
        <v>97</v>
      </c>
      <c r="C22" s="6" t="s">
        <v>42</v>
      </c>
      <c r="D22" s="6" t="s">
        <v>89</v>
      </c>
      <c r="E22" s="6" t="s">
        <v>43</v>
      </c>
      <c r="F22" s="6" t="s">
        <v>90</v>
      </c>
    </row>
    <row r="23" spans="2:6" x14ac:dyDescent="0.25">
      <c r="B23" s="16" t="s">
        <v>94</v>
      </c>
      <c r="C23" s="16"/>
      <c r="D23" s="16"/>
      <c r="E23" s="16"/>
      <c r="F23" s="16"/>
    </row>
    <row r="24" spans="2:6" x14ac:dyDescent="0.25">
      <c r="B24" s="16" t="s">
        <v>95</v>
      </c>
      <c r="C24" s="16"/>
      <c r="D24" s="16"/>
      <c r="E24" s="16"/>
      <c r="F24" s="16"/>
    </row>
    <row r="25" spans="2:6" x14ac:dyDescent="0.25">
      <c r="B25" s="16" t="s">
        <v>96</v>
      </c>
      <c r="C25" s="16"/>
      <c r="D25" s="16"/>
      <c r="E25" s="16"/>
      <c r="F25" s="16"/>
    </row>
    <row r="27" spans="2:6" x14ac:dyDescent="0.25">
      <c r="B27" s="2" t="s">
        <v>98</v>
      </c>
      <c r="C27" s="6" t="s">
        <v>42</v>
      </c>
      <c r="D27" s="6" t="s">
        <v>89</v>
      </c>
      <c r="E27" s="6" t="s">
        <v>43</v>
      </c>
      <c r="F27" s="6" t="s">
        <v>90</v>
      </c>
    </row>
    <row r="28" spans="2:6" x14ac:dyDescent="0.25">
      <c r="B28" s="16" t="s">
        <v>25</v>
      </c>
      <c r="C28" s="16"/>
      <c r="D28" s="16"/>
      <c r="E28" s="16"/>
      <c r="F28" s="16"/>
    </row>
    <row r="29" spans="2:6" x14ac:dyDescent="0.25">
      <c r="B29" s="16" t="s">
        <v>26</v>
      </c>
      <c r="C29" s="16"/>
      <c r="D29" s="16"/>
      <c r="E29" s="16"/>
      <c r="F29" s="16"/>
    </row>
    <row r="30" spans="2:6" x14ac:dyDescent="0.25">
      <c r="B30" s="16" t="s">
        <v>27</v>
      </c>
      <c r="C30" s="16"/>
      <c r="D30" s="16"/>
      <c r="E30" s="16"/>
      <c r="F30" s="16"/>
    </row>
    <row r="31" spans="2:6" x14ac:dyDescent="0.25">
      <c r="C31" s="7" t="s">
        <v>99</v>
      </c>
    </row>
    <row r="32" spans="2:6" x14ac:dyDescent="0.25">
      <c r="C32" s="7" t="s">
        <v>100</v>
      </c>
    </row>
    <row r="34" spans="2:6" s="5" customFormat="1" x14ac:dyDescent="0.25">
      <c r="B34" s="9" t="s">
        <v>131</v>
      </c>
      <c r="C34" s="12"/>
      <c r="D34" s="12"/>
      <c r="E34" s="12"/>
      <c r="F34" s="9" t="str">
        <f>IF(SUM(F28:F30,F23:F25,F18:F20)=0,"",SUM(F28:F30,F23:F25,F18:F20))</f>
        <v/>
      </c>
    </row>
    <row r="37" spans="2:6" x14ac:dyDescent="0.25">
      <c r="B37" s="2" t="s">
        <v>46</v>
      </c>
      <c r="C37" s="6" t="s">
        <v>42</v>
      </c>
      <c r="D37" s="6" t="s">
        <v>43</v>
      </c>
      <c r="E37" s="6" t="s">
        <v>50</v>
      </c>
    </row>
    <row r="38" spans="2:6" x14ac:dyDescent="0.25">
      <c r="B38" s="1" t="s">
        <v>47</v>
      </c>
      <c r="C38" s="16"/>
      <c r="D38" s="16"/>
      <c r="E38" s="33"/>
      <c r="F38" s="33"/>
    </row>
    <row r="39" spans="2:6" x14ac:dyDescent="0.25">
      <c r="B39" s="1" t="s">
        <v>48</v>
      </c>
      <c r="C39" s="16"/>
      <c r="D39" s="16"/>
      <c r="E39" s="33"/>
      <c r="F39" s="33"/>
    </row>
    <row r="40" spans="2:6" x14ac:dyDescent="0.25">
      <c r="B40" s="1" t="s">
        <v>54</v>
      </c>
      <c r="C40" s="16"/>
      <c r="D40" s="16"/>
      <c r="E40" s="33"/>
      <c r="F40" s="33"/>
    </row>
    <row r="41" spans="2:6" x14ac:dyDescent="0.25">
      <c r="B41" s="1" t="s">
        <v>49</v>
      </c>
      <c r="C41" s="16"/>
      <c r="D41" s="16"/>
      <c r="E41" s="33"/>
      <c r="F41" s="33"/>
    </row>
    <row r="42" spans="2:6" x14ac:dyDescent="0.25">
      <c r="C42" s="7" t="s">
        <v>51</v>
      </c>
      <c r="D42" s="7"/>
      <c r="E42" s="7"/>
    </row>
    <row r="43" spans="2:6" x14ac:dyDescent="0.25">
      <c r="C43" s="8" t="s">
        <v>52</v>
      </c>
      <c r="D43" s="8"/>
      <c r="E43" s="32" t="s">
        <v>53</v>
      </c>
      <c r="F43" s="32"/>
    </row>
    <row r="45" spans="2:6" ht="6" customHeight="1" x14ac:dyDescent="0.25">
      <c r="B45" s="13"/>
      <c r="C45" s="13"/>
      <c r="D45" s="13"/>
      <c r="E45" s="13"/>
      <c r="F45" s="13"/>
    </row>
  </sheetData>
  <sheetProtection algorithmName="SHA-512" hashValue="cE9Kq8I0Z0gOlft/vgPmaeBbx6o5t454efjFs68HMC7b6w7y92jjUZ6PCoZyJ/xJ9USdH407HzDzbCtH0RrOWw==" saltValue="DKsFX90c2GZqtKqWuGIYxw==" spinCount="100000" sheet="1" objects="1" scenarios="1"/>
  <mergeCells count="5">
    <mergeCell ref="E38:F38"/>
    <mergeCell ref="E39:F39"/>
    <mergeCell ref="E40:F40"/>
    <mergeCell ref="E41:F41"/>
    <mergeCell ref="E43:F43"/>
  </mergeCells>
  <hyperlinks>
    <hyperlink ref="E43" r:id="rId1" xr:uid="{8D1BF290-0DA3-3E48-8DF0-C1F39CB9F6B3}"/>
    <hyperlink ref="F4" location="Introduction!B16" display="Back to contents" xr:uid="{6F7C09EF-10AD-B04A-B7D0-40E51FE539D6}"/>
  </hyperlinks>
  <pageMargins left="0.7" right="0.7" top="0.75" bottom="0.75" header="0.3" footer="0.3"/>
  <pageSetup paperSize="9" scale="76" orientation="portrait" horizontalDpi="0" verticalDpi="0"/>
  <drawing r:id="rId2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4E31E3B-7F62-6441-A270-EC24AA6CACCA}">
  <sheetPr codeName="Sheet6"/>
  <dimension ref="A1:F41"/>
  <sheetViews>
    <sheetView zoomScale="88" zoomScaleNormal="164" workbookViewId="0">
      <selection activeCell="C6" sqref="C6"/>
    </sheetView>
  </sheetViews>
  <sheetFormatPr defaultColWidth="0" defaultRowHeight="15" x14ac:dyDescent="0.25"/>
  <cols>
    <col min="1" max="1" width="3.58203125" style="1" customWidth="1"/>
    <col min="2" max="4" width="28.58203125" style="1" customWidth="1"/>
    <col min="5" max="5" width="3.58203125" style="1" customWidth="1"/>
    <col min="6" max="16384" width="10.6640625" style="1" hidden="1"/>
  </cols>
  <sheetData>
    <row r="1" spans="2:6" ht="40.950000000000003" customHeight="1" x14ac:dyDescent="0.25"/>
    <row r="2" spans="2:6" ht="20.399999999999999" x14ac:dyDescent="0.35">
      <c r="B2" s="3" t="s">
        <v>167</v>
      </c>
    </row>
    <row r="4" spans="2:6" x14ac:dyDescent="0.25">
      <c r="B4" s="11" t="s">
        <v>85</v>
      </c>
      <c r="D4" s="14" t="s">
        <v>139</v>
      </c>
      <c r="F4" s="14" t="s">
        <v>139</v>
      </c>
    </row>
    <row r="5" spans="2:6" x14ac:dyDescent="0.25">
      <c r="B5" s="29" t="s">
        <v>86</v>
      </c>
    </row>
    <row r="8" spans="2:6" x14ac:dyDescent="0.25">
      <c r="B8" s="2" t="s">
        <v>101</v>
      </c>
    </row>
    <row r="9" spans="2:6" x14ac:dyDescent="0.25">
      <c r="B9" s="1" t="s">
        <v>116</v>
      </c>
      <c r="C9" s="16"/>
    </row>
    <row r="10" spans="2:6" x14ac:dyDescent="0.25">
      <c r="B10" s="1" t="s">
        <v>117</v>
      </c>
      <c r="C10" s="16"/>
      <c r="D10" s="6" t="s">
        <v>118</v>
      </c>
    </row>
    <row r="11" spans="2:6" x14ac:dyDescent="0.25">
      <c r="B11" s="1" t="s">
        <v>115</v>
      </c>
      <c r="C11" s="16"/>
      <c r="D11" s="16"/>
    </row>
    <row r="14" spans="2:6" x14ac:dyDescent="0.25">
      <c r="B14" s="2" t="s">
        <v>102</v>
      </c>
      <c r="C14" s="6" t="s">
        <v>105</v>
      </c>
      <c r="D14" s="6" t="s">
        <v>104</v>
      </c>
    </row>
    <row r="15" spans="2:6" x14ac:dyDescent="0.25">
      <c r="B15" s="1" t="s">
        <v>103</v>
      </c>
      <c r="C15" s="16"/>
      <c r="D15" s="16"/>
    </row>
    <row r="16" spans="2:6" x14ac:dyDescent="0.25">
      <c r="B16" s="1" t="s">
        <v>106</v>
      </c>
      <c r="C16" s="16"/>
      <c r="D16" s="16"/>
    </row>
    <row r="17" spans="2:4" x14ac:dyDescent="0.25">
      <c r="B17" s="1" t="s">
        <v>107</v>
      </c>
      <c r="C17" s="16"/>
      <c r="D17" s="16"/>
    </row>
    <row r="18" spans="2:4" x14ac:dyDescent="0.25">
      <c r="B18" s="1" t="s">
        <v>108</v>
      </c>
      <c r="C18" s="16"/>
      <c r="D18" s="16"/>
    </row>
    <row r="19" spans="2:4" x14ac:dyDescent="0.25">
      <c r="B19" s="1" t="s">
        <v>109</v>
      </c>
      <c r="C19" s="16"/>
      <c r="D19" s="16"/>
    </row>
    <row r="20" spans="2:4" x14ac:dyDescent="0.25">
      <c r="B20" s="1" t="s">
        <v>110</v>
      </c>
      <c r="C20" s="16"/>
      <c r="D20" s="16"/>
    </row>
    <row r="21" spans="2:4" x14ac:dyDescent="0.25">
      <c r="B21" s="1" t="s">
        <v>111</v>
      </c>
      <c r="C21" s="16"/>
      <c r="D21" s="16"/>
    </row>
    <row r="22" spans="2:4" x14ac:dyDescent="0.25">
      <c r="B22" s="1" t="s">
        <v>112</v>
      </c>
      <c r="C22" s="16"/>
      <c r="D22" s="16"/>
    </row>
    <row r="23" spans="2:4" x14ac:dyDescent="0.25">
      <c r="B23" s="1" t="s">
        <v>113</v>
      </c>
      <c r="C23" s="16"/>
      <c r="D23" s="16"/>
    </row>
    <row r="24" spans="2:4" x14ac:dyDescent="0.25">
      <c r="B24" s="1" t="s">
        <v>114</v>
      </c>
      <c r="C24" s="16"/>
      <c r="D24" s="16"/>
    </row>
    <row r="25" spans="2:4" x14ac:dyDescent="0.25">
      <c r="C25" s="1" t="s">
        <v>120</v>
      </c>
    </row>
    <row r="26" spans="2:4" x14ac:dyDescent="0.25">
      <c r="C26" s="1" t="s">
        <v>121</v>
      </c>
      <c r="D26" s="10" t="s">
        <v>119</v>
      </c>
    </row>
    <row r="28" spans="2:4" x14ac:dyDescent="0.25">
      <c r="B28" s="2" t="s">
        <v>123</v>
      </c>
      <c r="C28" s="6" t="s">
        <v>127</v>
      </c>
      <c r="D28" s="6" t="s">
        <v>44</v>
      </c>
    </row>
    <row r="29" spans="2:4" x14ac:dyDescent="0.25">
      <c r="B29" s="1" t="s">
        <v>125</v>
      </c>
      <c r="C29" s="16"/>
      <c r="D29" s="16"/>
    </row>
    <row r="30" spans="2:4" x14ac:dyDescent="0.25">
      <c r="B30" s="1" t="s">
        <v>126</v>
      </c>
      <c r="C30" s="16"/>
      <c r="D30" s="16"/>
    </row>
    <row r="31" spans="2:4" x14ac:dyDescent="0.25">
      <c r="B31" s="1" t="s">
        <v>128</v>
      </c>
      <c r="C31" s="16"/>
      <c r="D31" s="16"/>
    </row>
    <row r="32" spans="2:4" x14ac:dyDescent="0.25">
      <c r="C32" s="6" t="s">
        <v>129</v>
      </c>
      <c r="D32" s="6" t="s">
        <v>124</v>
      </c>
    </row>
    <row r="33" spans="2:6" x14ac:dyDescent="0.25">
      <c r="B33" s="1" t="s">
        <v>130</v>
      </c>
      <c r="C33" s="16"/>
      <c r="D33" s="16"/>
    </row>
    <row r="35" spans="2:6" x14ac:dyDescent="0.25">
      <c r="B35" s="2" t="s">
        <v>132</v>
      </c>
      <c r="C35" s="6" t="s">
        <v>133</v>
      </c>
    </row>
    <row r="36" spans="2:6" x14ac:dyDescent="0.25">
      <c r="B36" s="34"/>
      <c r="C36" s="34"/>
      <c r="D36" s="34"/>
    </row>
    <row r="37" spans="2:6" x14ac:dyDescent="0.25">
      <c r="B37" s="34"/>
      <c r="C37" s="34"/>
      <c r="D37" s="34"/>
    </row>
    <row r="38" spans="2:6" x14ac:dyDescent="0.25">
      <c r="B38" s="34"/>
      <c r="C38" s="34"/>
      <c r="D38" s="34"/>
    </row>
    <row r="39" spans="2:6" x14ac:dyDescent="0.25">
      <c r="B39" s="34"/>
      <c r="C39" s="34"/>
      <c r="D39" s="34"/>
    </row>
    <row r="41" spans="2:6" ht="6" customHeight="1" x14ac:dyDescent="0.25">
      <c r="B41" s="13"/>
      <c r="C41" s="13"/>
      <c r="D41" s="13"/>
      <c r="E41" s="13"/>
      <c r="F41" s="13"/>
    </row>
  </sheetData>
  <sheetProtection algorithmName="SHA-512" hashValue="JwixaLfAYpIVffL7lieFw2R08hozl9Egh+Ozx//+8wbKAa2k+bWJ8Ur0BqBRs+b7y+NcuICbvzhQShM/h8u7eg==" saltValue="8H814OAEhuBtHlQ9Q+RiQA==" spinCount="100000" sheet="1" objects="1" scenarios="1"/>
  <mergeCells count="1">
    <mergeCell ref="B36:D39"/>
  </mergeCells>
  <hyperlinks>
    <hyperlink ref="D26" r:id="rId1" display="Action: I'd like to discuss life assurance" xr:uid="{43BF2357-0D11-A840-AC68-C021208BDCDA}"/>
    <hyperlink ref="F4" location="Introduction!B16" display="Back to contents" xr:uid="{83F5A999-E933-F04B-8071-4DD82888900F}"/>
    <hyperlink ref="D4" location="Introduction!B16" display="Back to contents" xr:uid="{6196AE4E-3AAD-084E-BF62-2D9D9D7FB443}"/>
  </hyperlinks>
  <pageMargins left="0.7" right="0.7" top="0.75" bottom="0.75" header="0.3" footer="0.3"/>
  <pageSetup paperSize="9" scale="76" orientation="portrait" horizontalDpi="0" verticalDpi="0"/>
  <drawing r:id="rId2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23C997F396C0D46BDDC0D11275A648C" ma:contentTypeVersion="13" ma:contentTypeDescription="Create a new document." ma:contentTypeScope="" ma:versionID="30079401dad012dceeb65ba590fe3ef4">
  <xsd:schema xmlns:xsd="http://www.w3.org/2001/XMLSchema" xmlns:xs="http://www.w3.org/2001/XMLSchema" xmlns:p="http://schemas.microsoft.com/office/2006/metadata/properties" xmlns:ns2="3ef403e1-c4e0-46f7-b3dd-687b5e86d351" xmlns:ns3="3deb8f25-798e-4d78-9b11-b2bcec5c0eda" targetNamespace="http://schemas.microsoft.com/office/2006/metadata/properties" ma:root="true" ma:fieldsID="e6def0722890e92d7499fec91e0ead27" ns2:_="" ns3:_="">
    <xsd:import namespace="3ef403e1-c4e0-46f7-b3dd-687b5e86d351"/>
    <xsd:import namespace="3deb8f25-798e-4d78-9b11-b2bcec5c0eda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Location" minOccurs="0"/>
                <xsd:element ref="ns3:MediaServiceOCR" minOccurs="0"/>
                <xsd:element ref="ns2:SharedWithUsers" minOccurs="0"/>
                <xsd:element ref="ns2:SharedWithDetails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f403e1-c4e0-46f7-b3dd-687b5e86d351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SharedWithUsers" ma:index="2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deb8f25-798e-4d78-9b11-b2bcec5c0ed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23" nillable="true" ma:displayName="Length (seconds)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3ef403e1-c4e0-46f7-b3dd-687b5e86d351">XAZE2P563626-1833488431-28671</_dlc_DocId>
    <_dlc_DocIdUrl xmlns="3ef403e1-c4e0-46f7-b3dd-687b5e86d351">
      <Url>https://moneyboxfinancial.sharepoint.com/sites/Internal/_layouts/15/DocIdRedir.aspx?ID=XAZE2P563626-1833488431-28671</Url>
      <Description>XAZE2P563626-1833488431-28671</Description>
    </_dlc_DocIdUrl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Props1.xml><?xml version="1.0" encoding="utf-8"?>
<ds:datastoreItem xmlns:ds="http://schemas.openxmlformats.org/officeDocument/2006/customXml" ds:itemID="{8CB8F3B8-AD9B-490C-890A-88BD335A8C7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f403e1-c4e0-46f7-b3dd-687b5e86d351"/>
    <ds:schemaRef ds:uri="3deb8f25-798e-4d78-9b11-b2bcec5c0ed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6372C2F-B995-446D-A993-4D7123980188}">
  <ds:schemaRefs>
    <ds:schemaRef ds:uri="http://schemas.openxmlformats.org/package/2006/metadata/core-properties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3ef403e1-c4e0-46f7-b3dd-687b5e86d351"/>
    <ds:schemaRef ds:uri="http://purl.org/dc/terms/"/>
    <ds:schemaRef ds:uri="3deb8f25-798e-4d78-9b11-b2bcec5c0eda"/>
    <ds:schemaRef ds:uri="http://schemas.microsoft.com/office/2006/metadata/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70EFA7E0-258E-40E1-B0C0-AE8E02A282AB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1AE34F52-0113-47C1-89A6-C438F3C41003}">
  <ds:schemaRefs>
    <ds:schemaRef ds:uri="http://schemas.microsoft.com/sharepoint/event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6</vt:i4>
      </vt:variant>
      <vt:variant>
        <vt:lpstr>Named Ranges</vt:lpstr>
      </vt:variant>
      <vt:variant>
        <vt:i4>6</vt:i4>
      </vt:variant>
    </vt:vector>
  </HeadingPairs>
  <TitlesOfParts>
    <vt:vector size="12" baseType="lpstr">
      <vt:lpstr>Introduction</vt:lpstr>
      <vt:lpstr>Basics</vt:lpstr>
      <vt:lpstr>Investments</vt:lpstr>
      <vt:lpstr>Pensions</vt:lpstr>
      <vt:lpstr>Property, loans, life assurance</vt:lpstr>
      <vt:lpstr>Will and inheritance</vt:lpstr>
      <vt:lpstr>Basics!Print_Area</vt:lpstr>
      <vt:lpstr>Introduction!Print_Area</vt:lpstr>
      <vt:lpstr>Investments!Print_Area</vt:lpstr>
      <vt:lpstr>Pensions!Print_Area</vt:lpstr>
      <vt:lpstr>'Property, loans, life assurance'!Print_Area</vt:lpstr>
      <vt:lpstr>'Will and inheritance'!Print_Area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Ralph Benson</dc:creator>
  <cp:lastModifiedBy>Feargal McKenna</cp:lastModifiedBy>
  <cp:lastPrinted>2021-06-29T15:47:15Z</cp:lastPrinted>
  <dcterms:created xsi:type="dcterms:W3CDTF">2021-06-27T20:38:18Z</dcterms:created>
  <dcterms:modified xsi:type="dcterms:W3CDTF">2021-07-02T14:46:51Z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0x010100423C997F396C0D46BDDC0D11275A648C</vt:lpwstr>
  </property>
  <property fmtid="{D5CDD505-2E9C-101B-9397-08002B2CF9AE}" pid="3" name="_dlc_DocIdItemGuid">
    <vt:lpwstr>b03ebb70-a6e6-4757-ba12-ad8d05b6bad2</vt:lpwstr>
  </property>
</Properties>
</file>